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24" r:id="rId1"/>
  </p:sldMasterIdLst>
  <p:notesMasterIdLst>
    <p:notesMasterId r:id="rId22"/>
  </p:notesMasterIdLst>
  <p:sldIdLst>
    <p:sldId id="578" r:id="rId2"/>
    <p:sldId id="650" r:id="rId3"/>
    <p:sldId id="257" r:id="rId4"/>
    <p:sldId id="654" r:id="rId5"/>
    <p:sldId id="671" r:id="rId6"/>
    <p:sldId id="672" r:id="rId7"/>
    <p:sldId id="673" r:id="rId8"/>
    <p:sldId id="674" r:id="rId9"/>
    <p:sldId id="675" r:id="rId10"/>
    <p:sldId id="676" r:id="rId11"/>
    <p:sldId id="658" r:id="rId12"/>
    <p:sldId id="659" r:id="rId13"/>
    <p:sldId id="677" r:id="rId14"/>
    <p:sldId id="656" r:id="rId15"/>
    <p:sldId id="657" r:id="rId16"/>
    <p:sldId id="678" r:id="rId17"/>
    <p:sldId id="662" r:id="rId18"/>
    <p:sldId id="663" r:id="rId19"/>
    <p:sldId id="667" r:id="rId20"/>
    <p:sldId id="669" r:id="rId21"/>
  </p:sldIdLst>
  <p:sldSz cx="9144000" cy="6858000" type="screen4x3"/>
  <p:notesSz cx="6858000" cy="9144000"/>
  <p:custDataLst>
    <p:tags r:id="rId23"/>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0D9"/>
    <a:srgbClr val="FF3399"/>
    <a:srgbClr val="000066"/>
    <a:srgbClr val="4545FF"/>
    <a:srgbClr val="BE7100"/>
    <a:srgbClr val="E3E3FD"/>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2" d="100"/>
          <a:sy n="112" d="100"/>
        </p:scale>
        <p:origin x="1506"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F46189D-5061-4859-B292-732CC47FDAD6}"/>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fr-FR"/>
          </a:p>
        </p:txBody>
      </p:sp>
      <p:sp>
        <p:nvSpPr>
          <p:cNvPr id="3075" name="Rectangle 3">
            <a:extLst>
              <a:ext uri="{FF2B5EF4-FFF2-40B4-BE49-F238E27FC236}">
                <a16:creationId xmlns:a16="http://schemas.microsoft.com/office/drawing/2014/main" id="{9F87A400-2ACB-4CE8-9351-EE9DFEDF318A}"/>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fr-FR"/>
          </a:p>
        </p:txBody>
      </p:sp>
      <p:sp>
        <p:nvSpPr>
          <p:cNvPr id="13316" name="Rectangle 4">
            <a:extLst>
              <a:ext uri="{FF2B5EF4-FFF2-40B4-BE49-F238E27FC236}">
                <a16:creationId xmlns:a16="http://schemas.microsoft.com/office/drawing/2014/main" id="{F55D9C3F-32C0-4830-94CC-C9DAB4252C90}"/>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651DC187-E48A-434D-8F94-C6DB06156342}"/>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3078" name="Rectangle 6">
            <a:extLst>
              <a:ext uri="{FF2B5EF4-FFF2-40B4-BE49-F238E27FC236}">
                <a16:creationId xmlns:a16="http://schemas.microsoft.com/office/drawing/2014/main" id="{3995DAED-D158-41CE-9C01-54E983014852}"/>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fr-FR"/>
          </a:p>
        </p:txBody>
      </p:sp>
      <p:sp>
        <p:nvSpPr>
          <p:cNvPr id="3079" name="Rectangle 7">
            <a:extLst>
              <a:ext uri="{FF2B5EF4-FFF2-40B4-BE49-F238E27FC236}">
                <a16:creationId xmlns:a16="http://schemas.microsoft.com/office/drawing/2014/main" id="{225AD010-F5F5-446A-B5FD-5A5F8075CD22}"/>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pPr>
              <a:defRPr/>
            </a:pPr>
            <a:fld id="{2EF61DD3-B14D-42AE-8A2B-DAD00EB6535C}"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E946C6-A83E-43D6-8B21-9EBF11374893}"/>
              </a:ext>
            </a:extLst>
          </p:cNvPr>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p>
        </p:txBody>
      </p:sp>
      <p:sp>
        <p:nvSpPr>
          <p:cNvPr id="3" name="Sous-titre 2">
            <a:extLst>
              <a:ext uri="{FF2B5EF4-FFF2-40B4-BE49-F238E27FC236}">
                <a16:creationId xmlns:a16="http://schemas.microsoft.com/office/drawing/2014/main" id="{606E5EA4-D71D-4B96-89A3-C6B7C0DC851B}"/>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6C9C0850-EF2D-4AEF-8D43-8E4FD7FA3E0B}"/>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CDCCA356-96F7-4A28-AAF6-7FA0B49D4E70}"/>
              </a:ext>
            </a:extLst>
          </p:cNvPr>
          <p:cNvSpPr>
            <a:spLocks noGrp="1"/>
          </p:cNvSpPr>
          <p:nvPr>
            <p:ph type="ftr" sz="quarter" idx="11"/>
          </p:nvPr>
        </p:nvSpPr>
        <p:spPr/>
        <p:txBody>
          <a:bodyPr/>
          <a:lstStyle/>
          <a:p>
            <a:pPr>
              <a:defRPr/>
            </a:pPr>
            <a:endParaRPr lang="fr-FR"/>
          </a:p>
        </p:txBody>
      </p:sp>
      <p:sp>
        <p:nvSpPr>
          <p:cNvPr id="6" name="Espace réservé du numéro de diapositive 5">
            <a:extLst>
              <a:ext uri="{FF2B5EF4-FFF2-40B4-BE49-F238E27FC236}">
                <a16:creationId xmlns:a16="http://schemas.microsoft.com/office/drawing/2014/main" id="{52A84BDE-8887-4609-A6E0-4803FA8E1C79}"/>
              </a:ext>
            </a:extLst>
          </p:cNvPr>
          <p:cNvSpPr>
            <a:spLocks noGrp="1"/>
          </p:cNvSpPr>
          <p:nvPr>
            <p:ph type="sldNum" sz="quarter" idx="12"/>
          </p:nvPr>
        </p:nvSpPr>
        <p:spPr/>
        <p:txBody>
          <a:bodyPr/>
          <a:lstStyle/>
          <a:p>
            <a:pPr>
              <a:defRPr/>
            </a:pPr>
            <a:r>
              <a:rPr lang="fr-FR" altLang="fr-FR"/>
              <a:t>Maintenance et maîtrise du risque    </a:t>
            </a:r>
            <a:fld id="{B549A517-EA91-4C75-BCDC-81E98401E527}" type="slidenum">
              <a:rPr lang="fr-FR" altLang="fr-FR" smtClean="0"/>
              <a:pPr>
                <a:defRPr/>
              </a:pPr>
              <a:t>‹N°›</a:t>
            </a:fld>
            <a:endParaRPr lang="fr-FR" altLang="fr-FR" sz="1400"/>
          </a:p>
        </p:txBody>
      </p:sp>
    </p:spTree>
    <p:extLst>
      <p:ext uri="{BB962C8B-B14F-4D97-AF65-F5344CB8AC3E}">
        <p14:creationId xmlns:p14="http://schemas.microsoft.com/office/powerpoint/2010/main" val="840348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3E535E-BA8A-4649-8B5C-4ED3BD0E594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005892C9-29A3-4299-AE94-D21C85D14551}"/>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566080B-2881-4C8A-A90D-3D8347F86235}"/>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012F0D9D-41EA-4188-81BD-8B18AF38B332}"/>
              </a:ext>
            </a:extLst>
          </p:cNvPr>
          <p:cNvSpPr>
            <a:spLocks noGrp="1"/>
          </p:cNvSpPr>
          <p:nvPr>
            <p:ph type="ftr" sz="quarter" idx="11"/>
          </p:nvPr>
        </p:nvSpPr>
        <p:spPr/>
        <p:txBody>
          <a:bodyPr/>
          <a:lstStyle/>
          <a:p>
            <a:pPr>
              <a:defRPr/>
            </a:pPr>
            <a:endParaRPr lang="fr-FR"/>
          </a:p>
        </p:txBody>
      </p:sp>
      <p:sp>
        <p:nvSpPr>
          <p:cNvPr id="6" name="Espace réservé du numéro de diapositive 5">
            <a:extLst>
              <a:ext uri="{FF2B5EF4-FFF2-40B4-BE49-F238E27FC236}">
                <a16:creationId xmlns:a16="http://schemas.microsoft.com/office/drawing/2014/main" id="{2B0261AC-1AC3-447F-A19B-742BAE5A4687}"/>
              </a:ext>
            </a:extLst>
          </p:cNvPr>
          <p:cNvSpPr>
            <a:spLocks noGrp="1"/>
          </p:cNvSpPr>
          <p:nvPr>
            <p:ph type="sldNum" sz="quarter" idx="12"/>
          </p:nvPr>
        </p:nvSpPr>
        <p:spPr/>
        <p:txBody>
          <a:bodyPr/>
          <a:lstStyle/>
          <a:p>
            <a:pPr>
              <a:defRPr/>
            </a:pPr>
            <a:r>
              <a:rPr lang="fr-FR" altLang="fr-FR"/>
              <a:t>Maintenance et maîtrise du risque    </a:t>
            </a:r>
            <a:fld id="{F37B5478-F5E5-4D51-B932-49016B8BAF84}" type="slidenum">
              <a:rPr lang="fr-FR" altLang="fr-FR" smtClean="0"/>
              <a:pPr>
                <a:defRPr/>
              </a:pPr>
              <a:t>‹N°›</a:t>
            </a:fld>
            <a:endParaRPr lang="fr-FR" altLang="fr-FR" sz="1400"/>
          </a:p>
        </p:txBody>
      </p:sp>
    </p:spTree>
    <p:extLst>
      <p:ext uri="{BB962C8B-B14F-4D97-AF65-F5344CB8AC3E}">
        <p14:creationId xmlns:p14="http://schemas.microsoft.com/office/powerpoint/2010/main" val="407646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6C8DB0E7-25BA-4A9F-AAF8-2263D102F902}"/>
              </a:ext>
            </a:extLst>
          </p:cNvPr>
          <p:cNvSpPr>
            <a:spLocks noGrp="1"/>
          </p:cNvSpPr>
          <p:nvPr>
            <p:ph type="title" orient="vert"/>
          </p:nvPr>
        </p:nvSpPr>
        <p:spPr>
          <a:xfrm>
            <a:off x="6543675" y="365125"/>
            <a:ext cx="1971675"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7F9B934D-8692-48C2-A59A-97F6656D1FED}"/>
              </a:ext>
            </a:extLst>
          </p:cNvPr>
          <p:cNvSpPr>
            <a:spLocks noGrp="1"/>
          </p:cNvSpPr>
          <p:nvPr>
            <p:ph type="body" orient="vert" idx="1"/>
          </p:nvPr>
        </p:nvSpPr>
        <p:spPr>
          <a:xfrm>
            <a:off x="628650" y="365125"/>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76E5ADC-E2F5-46AA-80DB-9B08C38242DF}"/>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12EC8597-1512-43C9-8A13-F5D0AC904396}"/>
              </a:ext>
            </a:extLst>
          </p:cNvPr>
          <p:cNvSpPr>
            <a:spLocks noGrp="1"/>
          </p:cNvSpPr>
          <p:nvPr>
            <p:ph type="ftr" sz="quarter" idx="11"/>
          </p:nvPr>
        </p:nvSpPr>
        <p:spPr/>
        <p:txBody>
          <a:bodyPr/>
          <a:lstStyle/>
          <a:p>
            <a:pPr>
              <a:defRPr/>
            </a:pPr>
            <a:endParaRPr lang="fr-FR"/>
          </a:p>
        </p:txBody>
      </p:sp>
      <p:sp>
        <p:nvSpPr>
          <p:cNvPr id="6" name="Espace réservé du numéro de diapositive 5">
            <a:extLst>
              <a:ext uri="{FF2B5EF4-FFF2-40B4-BE49-F238E27FC236}">
                <a16:creationId xmlns:a16="http://schemas.microsoft.com/office/drawing/2014/main" id="{4DCF5751-5D48-4630-A654-EC036456AFC9}"/>
              </a:ext>
            </a:extLst>
          </p:cNvPr>
          <p:cNvSpPr>
            <a:spLocks noGrp="1"/>
          </p:cNvSpPr>
          <p:nvPr>
            <p:ph type="sldNum" sz="quarter" idx="12"/>
          </p:nvPr>
        </p:nvSpPr>
        <p:spPr/>
        <p:txBody>
          <a:bodyPr/>
          <a:lstStyle/>
          <a:p>
            <a:pPr>
              <a:defRPr/>
            </a:pPr>
            <a:r>
              <a:rPr lang="fr-FR" altLang="fr-FR"/>
              <a:t>Maintenance et maîtrise du risque    </a:t>
            </a:r>
            <a:fld id="{72ECAEF6-4817-43A3-AF22-B727499CEBF9}" type="slidenum">
              <a:rPr lang="fr-FR" altLang="fr-FR" smtClean="0"/>
              <a:pPr>
                <a:defRPr/>
              </a:pPr>
              <a:t>‹N°›</a:t>
            </a:fld>
            <a:endParaRPr lang="fr-FR" altLang="fr-FR" sz="1400"/>
          </a:p>
        </p:txBody>
      </p:sp>
    </p:spTree>
    <p:extLst>
      <p:ext uri="{BB962C8B-B14F-4D97-AF65-F5344CB8AC3E}">
        <p14:creationId xmlns:p14="http://schemas.microsoft.com/office/powerpoint/2010/main" val="291710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BC2BB9-CA3E-4E2D-B848-93CEB83FC52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6E22D79-12C0-4A6F-B4DC-4F01560D9DA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09BEA2A-7581-4D7F-B73A-14DAC2E3FA2F}"/>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B75963F1-8A50-4427-AA63-4E572FB2B3F0}"/>
              </a:ext>
            </a:extLst>
          </p:cNvPr>
          <p:cNvSpPr>
            <a:spLocks noGrp="1"/>
          </p:cNvSpPr>
          <p:nvPr>
            <p:ph type="ftr" sz="quarter" idx="11"/>
          </p:nvPr>
        </p:nvSpPr>
        <p:spPr/>
        <p:txBody>
          <a:bodyPr/>
          <a:lstStyle/>
          <a:p>
            <a:pPr>
              <a:defRPr/>
            </a:pPr>
            <a:endParaRPr lang="fr-FR"/>
          </a:p>
        </p:txBody>
      </p:sp>
      <p:sp>
        <p:nvSpPr>
          <p:cNvPr id="6" name="Espace réservé du numéro de diapositive 5">
            <a:extLst>
              <a:ext uri="{FF2B5EF4-FFF2-40B4-BE49-F238E27FC236}">
                <a16:creationId xmlns:a16="http://schemas.microsoft.com/office/drawing/2014/main" id="{4A7BCD69-64DF-4E49-A25E-552DE62BA1B9}"/>
              </a:ext>
            </a:extLst>
          </p:cNvPr>
          <p:cNvSpPr>
            <a:spLocks noGrp="1"/>
          </p:cNvSpPr>
          <p:nvPr>
            <p:ph type="sldNum" sz="quarter" idx="12"/>
          </p:nvPr>
        </p:nvSpPr>
        <p:spPr/>
        <p:txBody>
          <a:bodyPr/>
          <a:lstStyle/>
          <a:p>
            <a:pPr>
              <a:defRPr/>
            </a:pPr>
            <a:r>
              <a:rPr lang="fr-FR" altLang="fr-FR"/>
              <a:t>Maintenance et maîtrise du risque    </a:t>
            </a:r>
            <a:fld id="{FF5AC8AB-12DC-4D6D-AFD8-18592E9360EB}" type="slidenum">
              <a:rPr lang="fr-FR" altLang="fr-FR" smtClean="0"/>
              <a:pPr>
                <a:defRPr/>
              </a:pPr>
              <a:t>‹N°›</a:t>
            </a:fld>
            <a:endParaRPr lang="fr-FR" altLang="fr-FR" sz="1400"/>
          </a:p>
        </p:txBody>
      </p:sp>
    </p:spTree>
    <p:extLst>
      <p:ext uri="{BB962C8B-B14F-4D97-AF65-F5344CB8AC3E}">
        <p14:creationId xmlns:p14="http://schemas.microsoft.com/office/powerpoint/2010/main" val="4004513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FD2BBB-D0CF-46BE-AA56-8F8949278AE6}"/>
              </a:ext>
            </a:extLst>
          </p:cNvPr>
          <p:cNvSpPr>
            <a:spLocks noGrp="1"/>
          </p:cNvSpPr>
          <p:nvPr>
            <p:ph type="title"/>
          </p:nvPr>
        </p:nvSpPr>
        <p:spPr>
          <a:xfrm>
            <a:off x="623888" y="1709739"/>
            <a:ext cx="7886700" cy="2852737"/>
          </a:xfrm>
        </p:spPr>
        <p:txBody>
          <a:bodyPr anchor="b"/>
          <a:lstStyle>
            <a:lvl1pPr>
              <a:defRPr sz="4500"/>
            </a:lvl1pPr>
          </a:lstStyle>
          <a:p>
            <a:r>
              <a:rPr lang="fr-FR"/>
              <a:t>Modifiez le style du titre</a:t>
            </a:r>
          </a:p>
        </p:txBody>
      </p:sp>
      <p:sp>
        <p:nvSpPr>
          <p:cNvPr id="3" name="Espace réservé du texte 2">
            <a:extLst>
              <a:ext uri="{FF2B5EF4-FFF2-40B4-BE49-F238E27FC236}">
                <a16:creationId xmlns:a16="http://schemas.microsoft.com/office/drawing/2014/main" id="{095D0D42-B529-4856-9B6A-55DD3FE5E6FB}"/>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1FF4A23-FC5C-4B30-8056-9912E883BF9A}"/>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D8572628-FE87-419F-A68C-DA8B88AF7942}"/>
              </a:ext>
            </a:extLst>
          </p:cNvPr>
          <p:cNvSpPr>
            <a:spLocks noGrp="1"/>
          </p:cNvSpPr>
          <p:nvPr>
            <p:ph type="ftr" sz="quarter" idx="11"/>
          </p:nvPr>
        </p:nvSpPr>
        <p:spPr/>
        <p:txBody>
          <a:bodyPr/>
          <a:lstStyle/>
          <a:p>
            <a:pPr>
              <a:defRPr/>
            </a:pPr>
            <a:endParaRPr lang="fr-FR"/>
          </a:p>
        </p:txBody>
      </p:sp>
      <p:sp>
        <p:nvSpPr>
          <p:cNvPr id="6" name="Espace réservé du numéro de diapositive 5">
            <a:extLst>
              <a:ext uri="{FF2B5EF4-FFF2-40B4-BE49-F238E27FC236}">
                <a16:creationId xmlns:a16="http://schemas.microsoft.com/office/drawing/2014/main" id="{09153BB8-929B-4BF1-8B91-B31E9B0EE9B4}"/>
              </a:ext>
            </a:extLst>
          </p:cNvPr>
          <p:cNvSpPr>
            <a:spLocks noGrp="1"/>
          </p:cNvSpPr>
          <p:nvPr>
            <p:ph type="sldNum" sz="quarter" idx="12"/>
          </p:nvPr>
        </p:nvSpPr>
        <p:spPr/>
        <p:txBody>
          <a:bodyPr/>
          <a:lstStyle/>
          <a:p>
            <a:pPr>
              <a:defRPr/>
            </a:pPr>
            <a:r>
              <a:rPr lang="fr-FR" altLang="fr-FR"/>
              <a:t>Maintenance et maîtrise du risque    </a:t>
            </a:r>
            <a:fld id="{F96A88FD-994A-4736-9525-5CB0AC7C6849}" type="slidenum">
              <a:rPr lang="fr-FR" altLang="fr-FR" smtClean="0"/>
              <a:pPr>
                <a:defRPr/>
              </a:pPr>
              <a:t>‹N°›</a:t>
            </a:fld>
            <a:endParaRPr lang="fr-FR" altLang="fr-FR" sz="1400"/>
          </a:p>
        </p:txBody>
      </p:sp>
    </p:spTree>
    <p:extLst>
      <p:ext uri="{BB962C8B-B14F-4D97-AF65-F5344CB8AC3E}">
        <p14:creationId xmlns:p14="http://schemas.microsoft.com/office/powerpoint/2010/main" val="302883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B58EDF-87EA-471F-BFAF-1E11EBB2578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2CC70FC-1A13-4806-876F-A40A74347A9B}"/>
              </a:ext>
            </a:extLst>
          </p:cNvPr>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AF6D3715-D52B-4239-81DE-66F7D0B48060}"/>
              </a:ext>
            </a:extLst>
          </p:cNvPr>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A07A75B8-00FA-4FE1-A006-BF5CFE85C5AB}"/>
              </a:ext>
            </a:extLst>
          </p:cNvPr>
          <p:cNvSpPr>
            <a:spLocks noGrp="1"/>
          </p:cNvSpPr>
          <p:nvPr>
            <p:ph type="dt" sz="half" idx="10"/>
          </p:nvPr>
        </p:nvSpPr>
        <p:spPr/>
        <p:txBody>
          <a:bodyPr/>
          <a:lstStyle/>
          <a:p>
            <a:pPr>
              <a:defRPr/>
            </a:pPr>
            <a:endParaRPr lang="fr-FR"/>
          </a:p>
        </p:txBody>
      </p:sp>
      <p:sp>
        <p:nvSpPr>
          <p:cNvPr id="6" name="Espace réservé du pied de page 5">
            <a:extLst>
              <a:ext uri="{FF2B5EF4-FFF2-40B4-BE49-F238E27FC236}">
                <a16:creationId xmlns:a16="http://schemas.microsoft.com/office/drawing/2014/main" id="{1BE04596-1789-4A4D-8529-74101444E60A}"/>
              </a:ext>
            </a:extLst>
          </p:cNvPr>
          <p:cNvSpPr>
            <a:spLocks noGrp="1"/>
          </p:cNvSpPr>
          <p:nvPr>
            <p:ph type="ftr" sz="quarter" idx="11"/>
          </p:nvPr>
        </p:nvSpPr>
        <p:spPr/>
        <p:txBody>
          <a:bodyPr/>
          <a:lstStyle/>
          <a:p>
            <a:pPr>
              <a:defRPr/>
            </a:pPr>
            <a:endParaRPr lang="fr-FR"/>
          </a:p>
        </p:txBody>
      </p:sp>
      <p:sp>
        <p:nvSpPr>
          <p:cNvPr id="7" name="Espace réservé du numéro de diapositive 6">
            <a:extLst>
              <a:ext uri="{FF2B5EF4-FFF2-40B4-BE49-F238E27FC236}">
                <a16:creationId xmlns:a16="http://schemas.microsoft.com/office/drawing/2014/main" id="{C57CA61A-A4AA-4C79-BC11-2DE40694634D}"/>
              </a:ext>
            </a:extLst>
          </p:cNvPr>
          <p:cNvSpPr>
            <a:spLocks noGrp="1"/>
          </p:cNvSpPr>
          <p:nvPr>
            <p:ph type="sldNum" sz="quarter" idx="12"/>
          </p:nvPr>
        </p:nvSpPr>
        <p:spPr/>
        <p:txBody>
          <a:bodyPr/>
          <a:lstStyle/>
          <a:p>
            <a:pPr>
              <a:defRPr/>
            </a:pPr>
            <a:r>
              <a:rPr lang="fr-FR" altLang="fr-FR"/>
              <a:t>Maintenance et maîtrise du risque    </a:t>
            </a:r>
            <a:fld id="{980C3E02-E2D3-4C52-A117-E0BE3F198127}" type="slidenum">
              <a:rPr lang="fr-FR" altLang="fr-FR" smtClean="0"/>
              <a:pPr>
                <a:defRPr/>
              </a:pPr>
              <a:t>‹N°›</a:t>
            </a:fld>
            <a:endParaRPr lang="fr-FR" altLang="fr-FR" sz="1400"/>
          </a:p>
        </p:txBody>
      </p:sp>
    </p:spTree>
    <p:extLst>
      <p:ext uri="{BB962C8B-B14F-4D97-AF65-F5344CB8AC3E}">
        <p14:creationId xmlns:p14="http://schemas.microsoft.com/office/powerpoint/2010/main" val="512903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296E12-0F8D-4951-806B-A849BC2D2C31}"/>
              </a:ext>
            </a:extLst>
          </p:cNvPr>
          <p:cNvSpPr>
            <a:spLocks noGrp="1"/>
          </p:cNvSpPr>
          <p:nvPr>
            <p:ph type="title"/>
          </p:nvPr>
        </p:nvSpPr>
        <p:spPr>
          <a:xfrm>
            <a:off x="629841" y="365126"/>
            <a:ext cx="78867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982E0796-D240-4199-ACD1-99F2C4C7CAC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42D1ED04-7964-48D6-9F45-242CCF544E23}"/>
              </a:ext>
            </a:extLst>
          </p:cNvPr>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94265EE-E4CC-4399-9C57-2479284CB05A}"/>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A72F4616-A6D4-4295-8C9A-031EB5CDF987}"/>
              </a:ext>
            </a:extLst>
          </p:cNvPr>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3174413E-EC7C-44C3-AF40-B825B8E3F59C}"/>
              </a:ext>
            </a:extLst>
          </p:cNvPr>
          <p:cNvSpPr>
            <a:spLocks noGrp="1"/>
          </p:cNvSpPr>
          <p:nvPr>
            <p:ph type="dt" sz="half" idx="10"/>
          </p:nvPr>
        </p:nvSpPr>
        <p:spPr/>
        <p:txBody>
          <a:bodyPr/>
          <a:lstStyle/>
          <a:p>
            <a:pPr>
              <a:defRPr/>
            </a:pPr>
            <a:endParaRPr lang="fr-FR"/>
          </a:p>
        </p:txBody>
      </p:sp>
      <p:sp>
        <p:nvSpPr>
          <p:cNvPr id="8" name="Espace réservé du pied de page 7">
            <a:extLst>
              <a:ext uri="{FF2B5EF4-FFF2-40B4-BE49-F238E27FC236}">
                <a16:creationId xmlns:a16="http://schemas.microsoft.com/office/drawing/2014/main" id="{DF6DA4EF-FD1A-4FAC-BAB2-402570F620AB}"/>
              </a:ext>
            </a:extLst>
          </p:cNvPr>
          <p:cNvSpPr>
            <a:spLocks noGrp="1"/>
          </p:cNvSpPr>
          <p:nvPr>
            <p:ph type="ftr" sz="quarter" idx="11"/>
          </p:nvPr>
        </p:nvSpPr>
        <p:spPr/>
        <p:txBody>
          <a:bodyPr/>
          <a:lstStyle/>
          <a:p>
            <a:pPr>
              <a:defRPr/>
            </a:pPr>
            <a:endParaRPr lang="fr-FR"/>
          </a:p>
        </p:txBody>
      </p:sp>
      <p:sp>
        <p:nvSpPr>
          <p:cNvPr id="9" name="Espace réservé du numéro de diapositive 8">
            <a:extLst>
              <a:ext uri="{FF2B5EF4-FFF2-40B4-BE49-F238E27FC236}">
                <a16:creationId xmlns:a16="http://schemas.microsoft.com/office/drawing/2014/main" id="{C0B5522E-24F7-45F7-9210-AADB4337D82A}"/>
              </a:ext>
            </a:extLst>
          </p:cNvPr>
          <p:cNvSpPr>
            <a:spLocks noGrp="1"/>
          </p:cNvSpPr>
          <p:nvPr>
            <p:ph type="sldNum" sz="quarter" idx="12"/>
          </p:nvPr>
        </p:nvSpPr>
        <p:spPr/>
        <p:txBody>
          <a:bodyPr/>
          <a:lstStyle/>
          <a:p>
            <a:pPr>
              <a:defRPr/>
            </a:pPr>
            <a:r>
              <a:rPr lang="fr-FR" altLang="fr-FR"/>
              <a:t>Maintenance et maîtrise du risque    </a:t>
            </a:r>
            <a:fld id="{A89DDA88-FFFC-4F1A-982D-31AD507E543A}" type="slidenum">
              <a:rPr lang="fr-FR" altLang="fr-FR" smtClean="0"/>
              <a:pPr>
                <a:defRPr/>
              </a:pPr>
              <a:t>‹N°›</a:t>
            </a:fld>
            <a:endParaRPr lang="fr-FR" altLang="fr-FR" sz="1400"/>
          </a:p>
        </p:txBody>
      </p:sp>
    </p:spTree>
    <p:extLst>
      <p:ext uri="{BB962C8B-B14F-4D97-AF65-F5344CB8AC3E}">
        <p14:creationId xmlns:p14="http://schemas.microsoft.com/office/powerpoint/2010/main" val="3998196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783971-A25C-461E-85A5-92CDC6557312}"/>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D9A1CDA-08A7-4C58-9DE9-56B34F5BCE03}"/>
              </a:ext>
            </a:extLst>
          </p:cNvPr>
          <p:cNvSpPr>
            <a:spLocks noGrp="1"/>
          </p:cNvSpPr>
          <p:nvPr>
            <p:ph type="dt" sz="half" idx="10"/>
          </p:nvPr>
        </p:nvSpPr>
        <p:spPr/>
        <p:txBody>
          <a:bodyPr/>
          <a:lstStyle/>
          <a:p>
            <a:pPr>
              <a:defRPr/>
            </a:pPr>
            <a:endParaRPr lang="fr-FR"/>
          </a:p>
        </p:txBody>
      </p:sp>
      <p:sp>
        <p:nvSpPr>
          <p:cNvPr id="4" name="Espace réservé du pied de page 3">
            <a:extLst>
              <a:ext uri="{FF2B5EF4-FFF2-40B4-BE49-F238E27FC236}">
                <a16:creationId xmlns:a16="http://schemas.microsoft.com/office/drawing/2014/main" id="{D48F1623-77C9-4992-BA34-3A9581AE38D1}"/>
              </a:ext>
            </a:extLst>
          </p:cNvPr>
          <p:cNvSpPr>
            <a:spLocks noGrp="1"/>
          </p:cNvSpPr>
          <p:nvPr>
            <p:ph type="ftr" sz="quarter" idx="11"/>
          </p:nvPr>
        </p:nvSpPr>
        <p:spPr/>
        <p:txBody>
          <a:bodyPr/>
          <a:lstStyle/>
          <a:p>
            <a:pPr>
              <a:defRPr/>
            </a:pPr>
            <a:endParaRPr lang="fr-FR"/>
          </a:p>
        </p:txBody>
      </p:sp>
      <p:sp>
        <p:nvSpPr>
          <p:cNvPr id="5" name="Espace réservé du numéro de diapositive 4">
            <a:extLst>
              <a:ext uri="{FF2B5EF4-FFF2-40B4-BE49-F238E27FC236}">
                <a16:creationId xmlns:a16="http://schemas.microsoft.com/office/drawing/2014/main" id="{4AADCC9B-F3C7-4FF1-B13D-1845FA0C203A}"/>
              </a:ext>
            </a:extLst>
          </p:cNvPr>
          <p:cNvSpPr>
            <a:spLocks noGrp="1"/>
          </p:cNvSpPr>
          <p:nvPr>
            <p:ph type="sldNum" sz="quarter" idx="12"/>
          </p:nvPr>
        </p:nvSpPr>
        <p:spPr/>
        <p:txBody>
          <a:bodyPr/>
          <a:lstStyle/>
          <a:p>
            <a:pPr>
              <a:defRPr/>
            </a:pPr>
            <a:r>
              <a:rPr lang="fr-FR" altLang="fr-FR"/>
              <a:t>Maintenance et maîtrise du risque    </a:t>
            </a:r>
            <a:fld id="{6FABF288-C056-46DE-8A60-AABACAD2DFCF}" type="slidenum">
              <a:rPr lang="fr-FR" altLang="fr-FR" smtClean="0"/>
              <a:pPr>
                <a:defRPr/>
              </a:pPr>
              <a:t>‹N°›</a:t>
            </a:fld>
            <a:endParaRPr lang="fr-FR" altLang="fr-FR" sz="1400"/>
          </a:p>
        </p:txBody>
      </p:sp>
    </p:spTree>
    <p:extLst>
      <p:ext uri="{BB962C8B-B14F-4D97-AF65-F5344CB8AC3E}">
        <p14:creationId xmlns:p14="http://schemas.microsoft.com/office/powerpoint/2010/main" val="3113083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FA77014-14BE-4B43-A88C-D8532A6B89AE}"/>
              </a:ext>
            </a:extLst>
          </p:cNvPr>
          <p:cNvSpPr>
            <a:spLocks noGrp="1"/>
          </p:cNvSpPr>
          <p:nvPr>
            <p:ph type="dt" sz="half" idx="10"/>
          </p:nvPr>
        </p:nvSpPr>
        <p:spPr/>
        <p:txBody>
          <a:bodyPr/>
          <a:lstStyle/>
          <a:p>
            <a:pPr>
              <a:defRPr/>
            </a:pPr>
            <a:endParaRPr lang="fr-FR"/>
          </a:p>
        </p:txBody>
      </p:sp>
      <p:sp>
        <p:nvSpPr>
          <p:cNvPr id="3" name="Espace réservé du pied de page 2">
            <a:extLst>
              <a:ext uri="{FF2B5EF4-FFF2-40B4-BE49-F238E27FC236}">
                <a16:creationId xmlns:a16="http://schemas.microsoft.com/office/drawing/2014/main" id="{BF713AF6-E07E-4E8A-A29C-6532FCCEF434}"/>
              </a:ext>
            </a:extLst>
          </p:cNvPr>
          <p:cNvSpPr>
            <a:spLocks noGrp="1"/>
          </p:cNvSpPr>
          <p:nvPr>
            <p:ph type="ftr" sz="quarter" idx="11"/>
          </p:nvPr>
        </p:nvSpPr>
        <p:spPr/>
        <p:txBody>
          <a:bodyPr/>
          <a:lstStyle/>
          <a:p>
            <a:pPr>
              <a:defRPr/>
            </a:pPr>
            <a:endParaRPr lang="fr-FR"/>
          </a:p>
        </p:txBody>
      </p:sp>
      <p:sp>
        <p:nvSpPr>
          <p:cNvPr id="4" name="Espace réservé du numéro de diapositive 3">
            <a:extLst>
              <a:ext uri="{FF2B5EF4-FFF2-40B4-BE49-F238E27FC236}">
                <a16:creationId xmlns:a16="http://schemas.microsoft.com/office/drawing/2014/main" id="{76EB4615-6C2B-4B25-BB7C-B4DD394CAB88}"/>
              </a:ext>
            </a:extLst>
          </p:cNvPr>
          <p:cNvSpPr>
            <a:spLocks noGrp="1"/>
          </p:cNvSpPr>
          <p:nvPr>
            <p:ph type="sldNum" sz="quarter" idx="12"/>
          </p:nvPr>
        </p:nvSpPr>
        <p:spPr/>
        <p:txBody>
          <a:bodyPr/>
          <a:lstStyle/>
          <a:p>
            <a:pPr>
              <a:defRPr/>
            </a:pPr>
            <a:r>
              <a:rPr lang="fr-FR" altLang="fr-FR"/>
              <a:t>Maintenance et maîtrise du risque    </a:t>
            </a:r>
            <a:fld id="{742F5A63-9D1C-4DFC-B503-62766CB653D4}" type="slidenum">
              <a:rPr lang="fr-FR" altLang="fr-FR" smtClean="0"/>
              <a:pPr>
                <a:defRPr/>
              </a:pPr>
              <a:t>‹N°›</a:t>
            </a:fld>
            <a:endParaRPr lang="fr-FR" altLang="fr-FR" sz="1400"/>
          </a:p>
        </p:txBody>
      </p:sp>
    </p:spTree>
    <p:extLst>
      <p:ext uri="{BB962C8B-B14F-4D97-AF65-F5344CB8AC3E}">
        <p14:creationId xmlns:p14="http://schemas.microsoft.com/office/powerpoint/2010/main" val="948329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3FAC00-21C2-4409-9C03-FD8818270149}"/>
              </a:ext>
            </a:extLst>
          </p:cNvPr>
          <p:cNvSpPr>
            <a:spLocks noGrp="1"/>
          </p:cNvSpPr>
          <p:nvPr>
            <p:ph type="title"/>
          </p:nvPr>
        </p:nvSpPr>
        <p:spPr>
          <a:xfrm>
            <a:off x="629841" y="457200"/>
            <a:ext cx="2949178" cy="1600200"/>
          </a:xfrm>
        </p:spPr>
        <p:txBody>
          <a:bodyPr anchor="b"/>
          <a:lstStyle>
            <a:lvl1pPr>
              <a:defRPr sz="2400"/>
            </a:lvl1pPr>
          </a:lstStyle>
          <a:p>
            <a:r>
              <a:rPr lang="fr-FR"/>
              <a:t>Modifiez le style du titre</a:t>
            </a:r>
          </a:p>
        </p:txBody>
      </p:sp>
      <p:sp>
        <p:nvSpPr>
          <p:cNvPr id="3" name="Espace réservé du contenu 2">
            <a:extLst>
              <a:ext uri="{FF2B5EF4-FFF2-40B4-BE49-F238E27FC236}">
                <a16:creationId xmlns:a16="http://schemas.microsoft.com/office/drawing/2014/main" id="{1D52E931-3100-4321-9B7A-7856310BE244}"/>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F765039-3B2A-4C96-8D44-5C6EC2F80D1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06E17B2-B1D8-4006-984D-2EBD70BE356D}"/>
              </a:ext>
            </a:extLst>
          </p:cNvPr>
          <p:cNvSpPr>
            <a:spLocks noGrp="1"/>
          </p:cNvSpPr>
          <p:nvPr>
            <p:ph type="dt" sz="half" idx="10"/>
          </p:nvPr>
        </p:nvSpPr>
        <p:spPr/>
        <p:txBody>
          <a:bodyPr/>
          <a:lstStyle/>
          <a:p>
            <a:pPr>
              <a:defRPr/>
            </a:pPr>
            <a:endParaRPr lang="fr-FR"/>
          </a:p>
        </p:txBody>
      </p:sp>
      <p:sp>
        <p:nvSpPr>
          <p:cNvPr id="6" name="Espace réservé du pied de page 5">
            <a:extLst>
              <a:ext uri="{FF2B5EF4-FFF2-40B4-BE49-F238E27FC236}">
                <a16:creationId xmlns:a16="http://schemas.microsoft.com/office/drawing/2014/main" id="{0C580E1E-A70A-44E8-8BE7-87C6950C8761}"/>
              </a:ext>
            </a:extLst>
          </p:cNvPr>
          <p:cNvSpPr>
            <a:spLocks noGrp="1"/>
          </p:cNvSpPr>
          <p:nvPr>
            <p:ph type="ftr" sz="quarter" idx="11"/>
          </p:nvPr>
        </p:nvSpPr>
        <p:spPr/>
        <p:txBody>
          <a:bodyPr/>
          <a:lstStyle/>
          <a:p>
            <a:pPr>
              <a:defRPr/>
            </a:pPr>
            <a:endParaRPr lang="fr-FR"/>
          </a:p>
        </p:txBody>
      </p:sp>
      <p:sp>
        <p:nvSpPr>
          <p:cNvPr id="7" name="Espace réservé du numéro de diapositive 6">
            <a:extLst>
              <a:ext uri="{FF2B5EF4-FFF2-40B4-BE49-F238E27FC236}">
                <a16:creationId xmlns:a16="http://schemas.microsoft.com/office/drawing/2014/main" id="{F6926F1B-D007-431B-9ECE-BC0B0DC5DE11}"/>
              </a:ext>
            </a:extLst>
          </p:cNvPr>
          <p:cNvSpPr>
            <a:spLocks noGrp="1"/>
          </p:cNvSpPr>
          <p:nvPr>
            <p:ph type="sldNum" sz="quarter" idx="12"/>
          </p:nvPr>
        </p:nvSpPr>
        <p:spPr/>
        <p:txBody>
          <a:bodyPr/>
          <a:lstStyle/>
          <a:p>
            <a:pPr>
              <a:defRPr/>
            </a:pPr>
            <a:r>
              <a:rPr lang="fr-FR" altLang="fr-FR"/>
              <a:t>Maintenance et maîtrise du risque    </a:t>
            </a:r>
            <a:fld id="{0B936F0C-6A34-435E-9CFC-00E7564CDFDC}" type="slidenum">
              <a:rPr lang="fr-FR" altLang="fr-FR" smtClean="0"/>
              <a:pPr>
                <a:defRPr/>
              </a:pPr>
              <a:t>‹N°›</a:t>
            </a:fld>
            <a:endParaRPr lang="fr-FR" altLang="fr-FR" sz="1400"/>
          </a:p>
        </p:txBody>
      </p:sp>
    </p:spTree>
    <p:extLst>
      <p:ext uri="{BB962C8B-B14F-4D97-AF65-F5344CB8AC3E}">
        <p14:creationId xmlns:p14="http://schemas.microsoft.com/office/powerpoint/2010/main" val="3754619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145506-3183-4D75-940D-7A8F463238D0}"/>
              </a:ext>
            </a:extLst>
          </p:cNvPr>
          <p:cNvSpPr>
            <a:spLocks noGrp="1"/>
          </p:cNvSpPr>
          <p:nvPr>
            <p:ph type="title"/>
          </p:nvPr>
        </p:nvSpPr>
        <p:spPr>
          <a:xfrm>
            <a:off x="629841" y="457200"/>
            <a:ext cx="2949178" cy="1600200"/>
          </a:xfrm>
        </p:spPr>
        <p:txBody>
          <a:bodyPr anchor="b"/>
          <a:lstStyle>
            <a:lvl1pPr>
              <a:defRPr sz="2400"/>
            </a:lvl1pPr>
          </a:lstStyle>
          <a:p>
            <a:r>
              <a:rPr lang="fr-FR"/>
              <a:t>Modifiez le style du titre</a:t>
            </a:r>
          </a:p>
        </p:txBody>
      </p:sp>
      <p:sp>
        <p:nvSpPr>
          <p:cNvPr id="3" name="Espace réservé pour une image  2">
            <a:extLst>
              <a:ext uri="{FF2B5EF4-FFF2-40B4-BE49-F238E27FC236}">
                <a16:creationId xmlns:a16="http://schemas.microsoft.com/office/drawing/2014/main" id="{50E81E63-089A-490A-B4BF-A603B7EFC6D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Espace réservé du texte 3">
            <a:extLst>
              <a:ext uri="{FF2B5EF4-FFF2-40B4-BE49-F238E27FC236}">
                <a16:creationId xmlns:a16="http://schemas.microsoft.com/office/drawing/2014/main" id="{7E994D37-8B39-4FA7-A05F-B7461DC5984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AC5200E-2364-40F5-810A-251E23DC3494}"/>
              </a:ext>
            </a:extLst>
          </p:cNvPr>
          <p:cNvSpPr>
            <a:spLocks noGrp="1"/>
          </p:cNvSpPr>
          <p:nvPr>
            <p:ph type="dt" sz="half" idx="10"/>
          </p:nvPr>
        </p:nvSpPr>
        <p:spPr/>
        <p:txBody>
          <a:bodyPr/>
          <a:lstStyle/>
          <a:p>
            <a:pPr>
              <a:defRPr/>
            </a:pPr>
            <a:endParaRPr lang="fr-FR"/>
          </a:p>
        </p:txBody>
      </p:sp>
      <p:sp>
        <p:nvSpPr>
          <p:cNvPr id="6" name="Espace réservé du pied de page 5">
            <a:extLst>
              <a:ext uri="{FF2B5EF4-FFF2-40B4-BE49-F238E27FC236}">
                <a16:creationId xmlns:a16="http://schemas.microsoft.com/office/drawing/2014/main" id="{42A06FF9-89A1-4AC2-B6D7-D1947DD7A789}"/>
              </a:ext>
            </a:extLst>
          </p:cNvPr>
          <p:cNvSpPr>
            <a:spLocks noGrp="1"/>
          </p:cNvSpPr>
          <p:nvPr>
            <p:ph type="ftr" sz="quarter" idx="11"/>
          </p:nvPr>
        </p:nvSpPr>
        <p:spPr/>
        <p:txBody>
          <a:bodyPr/>
          <a:lstStyle/>
          <a:p>
            <a:pPr>
              <a:defRPr/>
            </a:pPr>
            <a:endParaRPr lang="fr-FR"/>
          </a:p>
        </p:txBody>
      </p:sp>
      <p:sp>
        <p:nvSpPr>
          <p:cNvPr id="7" name="Espace réservé du numéro de diapositive 6">
            <a:extLst>
              <a:ext uri="{FF2B5EF4-FFF2-40B4-BE49-F238E27FC236}">
                <a16:creationId xmlns:a16="http://schemas.microsoft.com/office/drawing/2014/main" id="{6C828474-C225-40E2-82A3-85A015B381BC}"/>
              </a:ext>
            </a:extLst>
          </p:cNvPr>
          <p:cNvSpPr>
            <a:spLocks noGrp="1"/>
          </p:cNvSpPr>
          <p:nvPr>
            <p:ph type="sldNum" sz="quarter" idx="12"/>
          </p:nvPr>
        </p:nvSpPr>
        <p:spPr/>
        <p:txBody>
          <a:bodyPr/>
          <a:lstStyle/>
          <a:p>
            <a:pPr>
              <a:defRPr/>
            </a:pPr>
            <a:r>
              <a:rPr lang="fr-FR" altLang="fr-FR"/>
              <a:t>Maintenance et maîtrise du risque    </a:t>
            </a:r>
            <a:fld id="{C5F8EF36-A1D5-44F6-8846-E42FF2CEBB91}" type="slidenum">
              <a:rPr lang="fr-FR" altLang="fr-FR" smtClean="0"/>
              <a:pPr>
                <a:defRPr/>
              </a:pPr>
              <a:t>‹N°›</a:t>
            </a:fld>
            <a:endParaRPr lang="fr-FR" altLang="fr-FR" sz="1400"/>
          </a:p>
        </p:txBody>
      </p:sp>
    </p:spTree>
    <p:extLst>
      <p:ext uri="{BB962C8B-B14F-4D97-AF65-F5344CB8AC3E}">
        <p14:creationId xmlns:p14="http://schemas.microsoft.com/office/powerpoint/2010/main" val="3608754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B385B96-7074-4A57-9904-02DBD7CA9CC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73161E8E-E3CC-4498-BD4C-9D1DB31A0C01}"/>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98FD7F6-1008-41D1-BEFE-8FBA9211B7F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fr-FR"/>
          </a:p>
        </p:txBody>
      </p:sp>
      <p:sp>
        <p:nvSpPr>
          <p:cNvPr id="5" name="Espace réservé du pied de page 4">
            <a:extLst>
              <a:ext uri="{FF2B5EF4-FFF2-40B4-BE49-F238E27FC236}">
                <a16:creationId xmlns:a16="http://schemas.microsoft.com/office/drawing/2014/main" id="{8FFCFB9F-F7AF-4B22-B360-BF79D517891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fr-FR"/>
          </a:p>
        </p:txBody>
      </p:sp>
      <p:sp>
        <p:nvSpPr>
          <p:cNvPr id="6" name="Espace réservé du numéro de diapositive 5">
            <a:extLst>
              <a:ext uri="{FF2B5EF4-FFF2-40B4-BE49-F238E27FC236}">
                <a16:creationId xmlns:a16="http://schemas.microsoft.com/office/drawing/2014/main" id="{215BAD05-2C7C-4DBF-AC6F-03FE32797A9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r>
              <a:rPr lang="fr-FR" altLang="fr-FR"/>
              <a:t>Maintenance et maîtrise du risque    </a:t>
            </a:r>
            <a:fld id="{AC1828D3-A532-461F-9715-2B7CA00F35C1}" type="slidenum">
              <a:rPr lang="fr-FR" altLang="fr-FR" smtClean="0"/>
              <a:pPr>
                <a:defRPr/>
              </a:pPr>
              <a:t>‹N°›</a:t>
            </a:fld>
            <a:endParaRPr lang="fr-FR" altLang="fr-FR" sz="1400"/>
          </a:p>
        </p:txBody>
      </p:sp>
      <p:grpSp>
        <p:nvGrpSpPr>
          <p:cNvPr id="7" name="Group 17">
            <a:extLst>
              <a:ext uri="{FF2B5EF4-FFF2-40B4-BE49-F238E27FC236}">
                <a16:creationId xmlns:a16="http://schemas.microsoft.com/office/drawing/2014/main" id="{4A7F1754-C5A0-4FDC-BB0C-3C287AC1195B}"/>
              </a:ext>
            </a:extLst>
          </p:cNvPr>
          <p:cNvGrpSpPr>
            <a:grpSpLocks/>
          </p:cNvGrpSpPr>
          <p:nvPr userDrawn="1"/>
        </p:nvGrpSpPr>
        <p:grpSpPr bwMode="auto">
          <a:xfrm>
            <a:off x="107950" y="0"/>
            <a:ext cx="2630488" cy="438150"/>
            <a:chOff x="68" y="0"/>
            <a:chExt cx="1657" cy="276"/>
          </a:xfrm>
        </p:grpSpPr>
        <p:sp>
          <p:nvSpPr>
            <p:cNvPr id="8" name="Text Box 18">
              <a:extLst>
                <a:ext uri="{FF2B5EF4-FFF2-40B4-BE49-F238E27FC236}">
                  <a16:creationId xmlns:a16="http://schemas.microsoft.com/office/drawing/2014/main" id="{A1990F4A-5E96-45FC-A00E-BE18556812BC}"/>
                </a:ext>
              </a:extLst>
            </p:cNvPr>
            <p:cNvSpPr txBox="1">
              <a:spLocks noChangeArrowheads="1"/>
            </p:cNvSpPr>
            <p:nvPr userDrawn="1"/>
          </p:nvSpPr>
          <p:spPr bwMode="auto">
            <a:xfrm>
              <a:off x="333" y="0"/>
              <a:ext cx="139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Narrow" pitchFamily="34" charset="0"/>
                </a:defRPr>
              </a:lvl1pPr>
              <a:lvl2pPr marL="742950" indent="-285750">
                <a:defRPr sz="2400">
                  <a:solidFill>
                    <a:schemeClr val="tx1"/>
                  </a:solidFill>
                  <a:latin typeface="Arial Narrow" pitchFamily="34" charset="0"/>
                </a:defRPr>
              </a:lvl2pPr>
              <a:lvl3pPr marL="1143000" indent="-228600">
                <a:defRPr sz="2400">
                  <a:solidFill>
                    <a:schemeClr val="tx1"/>
                  </a:solidFill>
                  <a:latin typeface="Arial Narrow" pitchFamily="34" charset="0"/>
                </a:defRPr>
              </a:lvl3pPr>
              <a:lvl4pPr marL="1600200" indent="-228600">
                <a:defRPr sz="2400">
                  <a:solidFill>
                    <a:schemeClr val="tx1"/>
                  </a:solidFill>
                  <a:latin typeface="Arial Narrow" pitchFamily="34" charset="0"/>
                </a:defRPr>
              </a:lvl4pPr>
              <a:lvl5pPr marL="2057400" indent="-228600">
                <a:defRPr sz="2400">
                  <a:solidFill>
                    <a:schemeClr val="tx1"/>
                  </a:solidFill>
                  <a:latin typeface="Arial Narrow" pitchFamily="34" charset="0"/>
                </a:defRPr>
              </a:lvl5pPr>
              <a:lvl6pPr marL="2514600" indent="-228600" eaLnBrk="0" fontAlgn="base" hangingPunct="0">
                <a:spcBef>
                  <a:spcPct val="0"/>
                </a:spcBef>
                <a:spcAft>
                  <a:spcPct val="0"/>
                </a:spcAft>
                <a:defRPr sz="2400">
                  <a:solidFill>
                    <a:schemeClr val="tx1"/>
                  </a:solidFill>
                  <a:latin typeface="Arial Narrow" pitchFamily="34" charset="0"/>
                </a:defRPr>
              </a:lvl6pPr>
              <a:lvl7pPr marL="2971800" indent="-228600" eaLnBrk="0" fontAlgn="base" hangingPunct="0">
                <a:spcBef>
                  <a:spcPct val="0"/>
                </a:spcBef>
                <a:spcAft>
                  <a:spcPct val="0"/>
                </a:spcAft>
                <a:defRPr sz="2400">
                  <a:solidFill>
                    <a:schemeClr val="tx1"/>
                  </a:solidFill>
                  <a:latin typeface="Arial Narrow" pitchFamily="34" charset="0"/>
                </a:defRPr>
              </a:lvl7pPr>
              <a:lvl8pPr marL="3429000" indent="-228600" eaLnBrk="0" fontAlgn="base" hangingPunct="0">
                <a:spcBef>
                  <a:spcPct val="0"/>
                </a:spcBef>
                <a:spcAft>
                  <a:spcPct val="0"/>
                </a:spcAft>
                <a:defRPr sz="2400">
                  <a:solidFill>
                    <a:schemeClr val="tx1"/>
                  </a:solidFill>
                  <a:latin typeface="Arial Narrow" pitchFamily="34" charset="0"/>
                </a:defRPr>
              </a:lvl8pPr>
              <a:lvl9pPr marL="3886200" indent="-228600" eaLnBrk="0" fontAlgn="base" hangingPunct="0">
                <a:spcBef>
                  <a:spcPct val="0"/>
                </a:spcBef>
                <a:spcAft>
                  <a:spcPct val="0"/>
                </a:spcAft>
                <a:defRPr sz="2400">
                  <a:solidFill>
                    <a:schemeClr val="tx1"/>
                  </a:solidFill>
                  <a:latin typeface="Arial Narrow" pitchFamily="34" charset="0"/>
                </a:defRPr>
              </a:lvl9pPr>
            </a:lstStyle>
            <a:p>
              <a:pPr>
                <a:spcBef>
                  <a:spcPct val="50000"/>
                </a:spcBef>
                <a:defRPr/>
              </a:pPr>
              <a:r>
                <a:rPr lang="fr-FR" sz="1000" b="1">
                  <a:solidFill>
                    <a:srgbClr val="EE912D"/>
                  </a:solidFill>
                </a:rPr>
                <a:t>R</a:t>
              </a:r>
              <a:r>
                <a:rPr lang="fr-FR" sz="1000" b="1"/>
                <a:t>éseau national de ressources </a:t>
              </a:r>
              <a:r>
                <a:rPr lang="fr-FR" sz="1000" b="1">
                  <a:solidFill>
                    <a:srgbClr val="EE912D"/>
                  </a:solidFill>
                </a:rPr>
                <a:t>P</a:t>
              </a:r>
              <a:r>
                <a:rPr lang="fr-FR" sz="1000" b="1"/>
                <a:t>édagogiques </a:t>
              </a:r>
              <a:r>
                <a:rPr lang="fr-FR" sz="1000" b="1">
                  <a:solidFill>
                    <a:srgbClr val="EE912D"/>
                  </a:solidFill>
                </a:rPr>
                <a:t>M</a:t>
              </a:r>
              <a:r>
                <a:rPr lang="fr-FR" sz="1000" b="1"/>
                <a:t>aintenance </a:t>
              </a:r>
              <a:r>
                <a:rPr lang="fr-FR" sz="1000" b="1">
                  <a:solidFill>
                    <a:srgbClr val="EE912D"/>
                  </a:solidFill>
                </a:rPr>
                <a:t>I</a:t>
              </a:r>
              <a:r>
                <a:rPr lang="fr-FR" sz="1000" b="1"/>
                <a:t>ndustrielle</a:t>
              </a:r>
              <a:endParaRPr lang="fr-FR" b="1"/>
            </a:p>
          </p:txBody>
        </p:sp>
        <p:pic>
          <p:nvPicPr>
            <p:cNvPr id="9" name="Picture 19" descr="logoRPMi">
              <a:extLst>
                <a:ext uri="{FF2B5EF4-FFF2-40B4-BE49-F238E27FC236}">
                  <a16:creationId xmlns:a16="http://schemas.microsoft.com/office/drawing/2014/main" id="{D35F7996-17F4-401F-8D1A-E91D489E63B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8" y="28"/>
              <a:ext cx="26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19732246"/>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C36251E8-CFFE-4708-93FC-2D8D8DEA4E9E}"/>
              </a:ext>
            </a:extLst>
          </p:cNvPr>
          <p:cNvSpPr>
            <a:spLocks noChangeArrowheads="1"/>
          </p:cNvSpPr>
          <p:nvPr/>
        </p:nvSpPr>
        <p:spPr bwMode="auto">
          <a:xfrm>
            <a:off x="467544" y="620688"/>
            <a:ext cx="7772400" cy="216024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lgn="ctr">
              <a:spcBef>
                <a:spcPct val="0"/>
              </a:spcBef>
              <a:buFontTx/>
              <a:buNone/>
            </a:pPr>
            <a:r>
              <a:rPr lang="fr-FR" altLang="fr-FR" sz="4400" b="1" dirty="0">
                <a:solidFill>
                  <a:schemeClr val="tx2"/>
                </a:solidFill>
                <a:latin typeface="Arial Narrow" panose="020B0606020202030204" pitchFamily="34" charset="0"/>
              </a:rPr>
              <a:t>PR</a:t>
            </a:r>
            <a:r>
              <a:rPr lang="en-US" altLang="fr-FR" sz="4400" b="1" dirty="0">
                <a:solidFill>
                  <a:schemeClr val="tx2"/>
                </a:solidFill>
                <a:latin typeface="Arial Narrow" panose="020B0606020202030204" pitchFamily="34" charset="0"/>
              </a:rPr>
              <a:t>É</a:t>
            </a:r>
            <a:r>
              <a:rPr lang="fr-FR" altLang="fr-FR" sz="4400" b="1" dirty="0">
                <a:solidFill>
                  <a:schemeClr val="tx2"/>
                </a:solidFill>
                <a:latin typeface="Arial Narrow" panose="020B0606020202030204" pitchFamily="34" charset="0"/>
              </a:rPr>
              <a:t>VENTION DES RISQUES PROFESSIONNELS</a:t>
            </a:r>
          </a:p>
          <a:p>
            <a:pPr algn="ctr">
              <a:spcBef>
                <a:spcPct val="0"/>
              </a:spcBef>
              <a:buFontTx/>
              <a:buNone/>
            </a:pPr>
            <a:r>
              <a:rPr lang="fr-FR" altLang="fr-FR" sz="4400" b="1" dirty="0">
                <a:solidFill>
                  <a:schemeClr val="tx2"/>
                </a:solidFill>
                <a:latin typeface="Arial Narrow" panose="020B0606020202030204" pitchFamily="34" charset="0"/>
              </a:rPr>
              <a:t>EN BTS MS</a:t>
            </a:r>
          </a:p>
        </p:txBody>
      </p:sp>
      <p:sp>
        <p:nvSpPr>
          <p:cNvPr id="3" name="Rectangle 10">
            <a:extLst>
              <a:ext uri="{FF2B5EF4-FFF2-40B4-BE49-F238E27FC236}">
                <a16:creationId xmlns:a16="http://schemas.microsoft.com/office/drawing/2014/main" id="{4F1B8E01-D7B2-46F7-9417-38371C1085DD}"/>
              </a:ext>
            </a:extLst>
          </p:cNvPr>
          <p:cNvSpPr txBox="1">
            <a:spLocks noChangeArrowheads="1"/>
          </p:cNvSpPr>
          <p:nvPr/>
        </p:nvSpPr>
        <p:spPr>
          <a:xfrm>
            <a:off x="734640" y="3140571"/>
            <a:ext cx="7797800" cy="2088629"/>
          </a:xfrm>
          <a:prstGeom prst="rect">
            <a:avLst/>
          </a:prstGeom>
        </p:spPr>
        <p:txBody>
          <a:bodyPr lIns="90488" tIns="44450" rIns="90488" bIns="4445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defRPr/>
            </a:pPr>
            <a:r>
              <a:rPr lang="fr-FR" sz="4200" b="1" dirty="0">
                <a:solidFill>
                  <a:schemeClr val="tx2"/>
                </a:solidFill>
                <a:effectLst>
                  <a:outerShdw blurRad="38100" dist="38100" dir="2700000" algn="tl">
                    <a:srgbClr val="000000"/>
                  </a:outerShdw>
                </a:effectLst>
                <a:latin typeface="Arial" charset="0"/>
              </a:rPr>
              <a:t>ANALYSE D’UNE SITUATION DE TRAVAIL A PARTIR DES DANGERS</a:t>
            </a:r>
          </a:p>
        </p:txBody>
      </p:sp>
    </p:spTree>
    <p:custDataLst>
      <p:tags r:id="rId1"/>
    </p:custDataLst>
  </p:cSld>
  <p:clrMapOvr>
    <a:masterClrMapping/>
  </p:clrMapOvr>
  <p:transition spd="slow">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DD93856-9DAD-48DA-8C98-051A887F12D6}"/>
              </a:ext>
            </a:extLst>
          </p:cNvPr>
          <p:cNvSpPr>
            <a:spLocks noGrp="1" noChangeArrowheads="1"/>
          </p:cNvSpPr>
          <p:nvPr>
            <p:ph type="title"/>
          </p:nvPr>
        </p:nvSpPr>
        <p:spPr>
          <a:xfrm>
            <a:off x="457200" y="504032"/>
            <a:ext cx="8229600" cy="492443"/>
          </a:xfrm>
          <a:solidFill>
            <a:srgbClr val="FFCC00"/>
          </a:solidFill>
          <a:extLst>
            <a:ext uri="{91240B29-F687-4F45-9708-019B960494DF}">
              <a14:hiddenLine xmlns:a14="http://schemas.microsoft.com/office/drawing/2010/main" w="9525" cap="flat" cmpd="sng">
                <a:solidFill>
                  <a:srgbClr val="008080"/>
                </a:solidFill>
                <a:prstDash val="solid"/>
                <a:miter lim="800000"/>
                <a:headEnd/>
                <a:tailEnd/>
              </a14:hiddenLine>
            </a:ext>
          </a:extLst>
        </p:spPr>
        <p:txBody>
          <a:bodyPr lIns="0" tIns="0" rIns="0" bIns="0" anchor="t">
            <a:spAutoFit/>
          </a:bodyPr>
          <a:lstStyle/>
          <a:p>
            <a:pPr eaLnBrk="1" hangingPunct="1"/>
            <a:r>
              <a:rPr lang="fr-FR" altLang="fr-FR" sz="3200" dirty="0">
                <a:solidFill>
                  <a:srgbClr val="183B97"/>
                </a:solidFill>
              </a:rPr>
              <a:t>Situation N°4</a:t>
            </a:r>
          </a:p>
        </p:txBody>
      </p:sp>
      <p:grpSp>
        <p:nvGrpSpPr>
          <p:cNvPr id="4107" name="Group 11">
            <a:extLst>
              <a:ext uri="{FF2B5EF4-FFF2-40B4-BE49-F238E27FC236}">
                <a16:creationId xmlns:a16="http://schemas.microsoft.com/office/drawing/2014/main" id="{3ECA28E5-E54E-473A-8122-7605FB81C343}"/>
              </a:ext>
            </a:extLst>
          </p:cNvPr>
          <p:cNvGrpSpPr>
            <a:grpSpLocks/>
          </p:cNvGrpSpPr>
          <p:nvPr/>
        </p:nvGrpSpPr>
        <p:grpSpPr bwMode="auto">
          <a:xfrm>
            <a:off x="3108325" y="2590800"/>
            <a:ext cx="5438775" cy="2020888"/>
            <a:chOff x="1958" y="1632"/>
            <a:chExt cx="3426" cy="1273"/>
          </a:xfrm>
          <a:solidFill>
            <a:schemeClr val="accent2">
              <a:lumMod val="75000"/>
            </a:schemeClr>
          </a:solidFill>
        </p:grpSpPr>
        <p:sp>
          <p:nvSpPr>
            <p:cNvPr id="3092" name="Oval 12">
              <a:extLst>
                <a:ext uri="{FF2B5EF4-FFF2-40B4-BE49-F238E27FC236}">
                  <a16:creationId xmlns:a16="http://schemas.microsoft.com/office/drawing/2014/main" id="{819F5CF9-2C1A-461F-8DDF-F6EE7FDF81C0}"/>
                </a:ext>
              </a:extLst>
            </p:cNvPr>
            <p:cNvSpPr>
              <a:spLocks noChangeArrowheads="1"/>
            </p:cNvSpPr>
            <p:nvPr/>
          </p:nvSpPr>
          <p:spPr bwMode="auto">
            <a:xfrm>
              <a:off x="1958" y="1632"/>
              <a:ext cx="3426" cy="1273"/>
            </a:xfrm>
            <a:prstGeom prst="ellipse">
              <a:avLst/>
            </a:prstGeom>
            <a:grpFill/>
            <a:ln>
              <a:noFill/>
            </a:ln>
            <a:effectLst/>
            <a:extLst>
              <a:ext uri="{91240B29-F687-4F45-9708-019B960494DF}">
                <a14:hiddenLine xmlns:a14="http://schemas.microsoft.com/office/drawing/2010/main" w="3175">
                  <a:solidFill>
                    <a:srgbClr val="CCE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3" name="Text Box 13">
              <a:extLst>
                <a:ext uri="{FF2B5EF4-FFF2-40B4-BE49-F238E27FC236}">
                  <a16:creationId xmlns:a16="http://schemas.microsoft.com/office/drawing/2014/main" id="{43BE778B-15CE-49C9-A07F-BF22E71D585C}"/>
                </a:ext>
              </a:extLst>
            </p:cNvPr>
            <p:cNvSpPr txBox="1">
              <a:spLocks noChangeArrowheads="1"/>
            </p:cNvSpPr>
            <p:nvPr/>
          </p:nvSpPr>
          <p:spPr bwMode="auto">
            <a:xfrm>
              <a:off x="3792" y="2064"/>
              <a:ext cx="1056" cy="252"/>
            </a:xfrm>
            <a:prstGeom prst="rect">
              <a:avLst/>
            </a:prstGeom>
            <a:grpFill/>
            <a:ln>
              <a:noFill/>
            </a:ln>
            <a:effectLst/>
            <a:extLst>
              <a:ext uri="{91240B29-F687-4F45-9708-019B960494DF}">
                <a14:hiddenLine xmlns:a14="http://schemas.microsoft.com/office/drawing/2010/main" w="12700">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Opérateur</a:t>
              </a:r>
            </a:p>
          </p:txBody>
        </p:sp>
      </p:grpSp>
      <p:grpSp>
        <p:nvGrpSpPr>
          <p:cNvPr id="4110" name="Group 14">
            <a:extLst>
              <a:ext uri="{FF2B5EF4-FFF2-40B4-BE49-F238E27FC236}">
                <a16:creationId xmlns:a16="http://schemas.microsoft.com/office/drawing/2014/main" id="{59C16C47-53B2-4F16-964F-6B1746FCC1C7}"/>
              </a:ext>
            </a:extLst>
          </p:cNvPr>
          <p:cNvGrpSpPr>
            <a:grpSpLocks/>
          </p:cNvGrpSpPr>
          <p:nvPr/>
        </p:nvGrpSpPr>
        <p:grpSpPr bwMode="auto">
          <a:xfrm>
            <a:off x="228600" y="2590800"/>
            <a:ext cx="5440363" cy="2020888"/>
            <a:chOff x="144" y="1632"/>
            <a:chExt cx="3427" cy="1273"/>
          </a:xfrm>
        </p:grpSpPr>
        <p:sp>
          <p:nvSpPr>
            <p:cNvPr id="3090" name="Oval 15">
              <a:extLst>
                <a:ext uri="{FF2B5EF4-FFF2-40B4-BE49-F238E27FC236}">
                  <a16:creationId xmlns:a16="http://schemas.microsoft.com/office/drawing/2014/main" id="{C83FDEBE-CC8A-4676-9DC3-6EA33079A9C4}"/>
                </a:ext>
              </a:extLst>
            </p:cNvPr>
            <p:cNvSpPr>
              <a:spLocks noChangeArrowheads="1"/>
            </p:cNvSpPr>
            <p:nvPr/>
          </p:nvSpPr>
          <p:spPr bwMode="auto">
            <a:xfrm>
              <a:off x="144" y="1632"/>
              <a:ext cx="3427" cy="1273"/>
            </a:xfrm>
            <a:prstGeom prst="ellipse">
              <a:avLst/>
            </a:prstGeom>
            <a:solidFill>
              <a:srgbClr val="FFF0D9">
                <a:alpha val="50195"/>
              </a:srgbClr>
            </a:soli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1" name="Text Box 16">
              <a:extLst>
                <a:ext uri="{FF2B5EF4-FFF2-40B4-BE49-F238E27FC236}">
                  <a16:creationId xmlns:a16="http://schemas.microsoft.com/office/drawing/2014/main" id="{B1A1C791-A1AC-4290-8D60-2CFBE64CBA69}"/>
                </a:ext>
              </a:extLst>
            </p:cNvPr>
            <p:cNvSpPr txBox="1">
              <a:spLocks noChangeArrowheads="1"/>
            </p:cNvSpPr>
            <p:nvPr/>
          </p:nvSpPr>
          <p:spPr bwMode="auto">
            <a:xfrm>
              <a:off x="480" y="2016"/>
              <a:ext cx="1344" cy="640"/>
            </a:xfrm>
            <a:prstGeom prst="rect">
              <a:avLst/>
            </a:prstGeom>
            <a:noFill/>
            <a:ln w="12700">
              <a:no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Energie cinétique de la lame</a:t>
              </a:r>
            </a:p>
          </p:txBody>
        </p:sp>
      </p:grpSp>
      <p:grpSp>
        <p:nvGrpSpPr>
          <p:cNvPr id="4113" name="Group 17">
            <a:extLst>
              <a:ext uri="{FF2B5EF4-FFF2-40B4-BE49-F238E27FC236}">
                <a16:creationId xmlns:a16="http://schemas.microsoft.com/office/drawing/2014/main" id="{3103735E-14C3-4994-ADA7-48EF53CDB2DD}"/>
              </a:ext>
            </a:extLst>
          </p:cNvPr>
          <p:cNvGrpSpPr>
            <a:grpSpLocks/>
          </p:cNvGrpSpPr>
          <p:nvPr/>
        </p:nvGrpSpPr>
        <p:grpSpPr bwMode="auto">
          <a:xfrm>
            <a:off x="304800" y="1295400"/>
            <a:ext cx="5362575" cy="3200400"/>
            <a:chOff x="192" y="816"/>
            <a:chExt cx="3378" cy="2016"/>
          </a:xfrm>
        </p:grpSpPr>
        <p:sp>
          <p:nvSpPr>
            <p:cNvPr id="3087" name="Freeform 18">
              <a:extLst>
                <a:ext uri="{FF2B5EF4-FFF2-40B4-BE49-F238E27FC236}">
                  <a16:creationId xmlns:a16="http://schemas.microsoft.com/office/drawing/2014/main" id="{357E410B-08F9-4847-B2A1-30A610A086E7}"/>
                </a:ext>
              </a:extLst>
            </p:cNvPr>
            <p:cNvSpPr>
              <a:spLocks/>
            </p:cNvSpPr>
            <p:nvPr/>
          </p:nvSpPr>
          <p:spPr bwMode="auto">
            <a:xfrm>
              <a:off x="1956" y="1728"/>
              <a:ext cx="1614" cy="1104"/>
            </a:xfrm>
            <a:custGeom>
              <a:avLst/>
              <a:gdLst>
                <a:gd name="T0" fmla="*/ 876 w 1614"/>
                <a:gd name="T1" fmla="*/ 0 h 1104"/>
                <a:gd name="T2" fmla="*/ 1044 w 1614"/>
                <a:gd name="T3" fmla="*/ 60 h 1104"/>
                <a:gd name="T4" fmla="*/ 1260 w 1614"/>
                <a:gd name="T5" fmla="*/ 144 h 1104"/>
                <a:gd name="T6" fmla="*/ 1440 w 1614"/>
                <a:gd name="T7" fmla="*/ 252 h 1104"/>
                <a:gd name="T8" fmla="*/ 1548 w 1614"/>
                <a:gd name="T9" fmla="*/ 366 h 1104"/>
                <a:gd name="T10" fmla="*/ 1614 w 1614"/>
                <a:gd name="T11" fmla="*/ 480 h 1104"/>
                <a:gd name="T12" fmla="*/ 1608 w 1614"/>
                <a:gd name="T13" fmla="*/ 564 h 1104"/>
                <a:gd name="T14" fmla="*/ 1584 w 1614"/>
                <a:gd name="T15" fmla="*/ 654 h 1104"/>
                <a:gd name="T16" fmla="*/ 1494 w 1614"/>
                <a:gd name="T17" fmla="*/ 792 h 1104"/>
                <a:gd name="T18" fmla="*/ 1332 w 1614"/>
                <a:gd name="T19" fmla="*/ 900 h 1104"/>
                <a:gd name="T20" fmla="*/ 1116 w 1614"/>
                <a:gd name="T21" fmla="*/ 1008 h 1104"/>
                <a:gd name="T22" fmla="*/ 780 w 1614"/>
                <a:gd name="T23" fmla="*/ 1104 h 1104"/>
                <a:gd name="T24" fmla="*/ 298 w 1614"/>
                <a:gd name="T25" fmla="*/ 914 h 1104"/>
                <a:gd name="T26" fmla="*/ 60 w 1614"/>
                <a:gd name="T27" fmla="*/ 720 h 1104"/>
                <a:gd name="T28" fmla="*/ 0 w 1614"/>
                <a:gd name="T29" fmla="*/ 564 h 1104"/>
                <a:gd name="T30" fmla="*/ 30 w 1614"/>
                <a:gd name="T31" fmla="*/ 402 h 1104"/>
                <a:gd name="T32" fmla="*/ 174 w 1614"/>
                <a:gd name="T33" fmla="*/ 246 h 1104"/>
                <a:gd name="T34" fmla="*/ 492 w 1614"/>
                <a:gd name="T35" fmla="*/ 96 h 1104"/>
                <a:gd name="T36" fmla="*/ 732 w 1614"/>
                <a:gd name="T37" fmla="*/ 0 h 1104"/>
                <a:gd name="T38" fmla="*/ 876 w 1614"/>
                <a:gd name="T39" fmla="*/ 0 h 1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14" h="1104">
                  <a:moveTo>
                    <a:pt x="876" y="0"/>
                  </a:moveTo>
                  <a:lnTo>
                    <a:pt x="1044" y="60"/>
                  </a:lnTo>
                  <a:lnTo>
                    <a:pt x="1260" y="144"/>
                  </a:lnTo>
                  <a:lnTo>
                    <a:pt x="1440" y="252"/>
                  </a:lnTo>
                  <a:lnTo>
                    <a:pt x="1548" y="366"/>
                  </a:lnTo>
                  <a:lnTo>
                    <a:pt x="1614" y="480"/>
                  </a:lnTo>
                  <a:lnTo>
                    <a:pt x="1608" y="564"/>
                  </a:lnTo>
                  <a:lnTo>
                    <a:pt x="1584" y="654"/>
                  </a:lnTo>
                  <a:lnTo>
                    <a:pt x="1494" y="792"/>
                  </a:lnTo>
                  <a:lnTo>
                    <a:pt x="1332" y="900"/>
                  </a:lnTo>
                  <a:lnTo>
                    <a:pt x="1116" y="1008"/>
                  </a:lnTo>
                  <a:lnTo>
                    <a:pt x="780" y="1104"/>
                  </a:lnTo>
                  <a:lnTo>
                    <a:pt x="298" y="914"/>
                  </a:lnTo>
                  <a:lnTo>
                    <a:pt x="60" y="720"/>
                  </a:lnTo>
                  <a:lnTo>
                    <a:pt x="0" y="564"/>
                  </a:lnTo>
                  <a:lnTo>
                    <a:pt x="30" y="402"/>
                  </a:lnTo>
                  <a:lnTo>
                    <a:pt x="174" y="246"/>
                  </a:lnTo>
                  <a:lnTo>
                    <a:pt x="492" y="96"/>
                  </a:lnTo>
                  <a:lnTo>
                    <a:pt x="732" y="0"/>
                  </a:lnTo>
                  <a:lnTo>
                    <a:pt x="876" y="0"/>
                  </a:lnTo>
                  <a:close/>
                </a:path>
              </a:pathLst>
            </a:custGeom>
            <a:solidFill>
              <a:srgbClr val="FF3300">
                <a:alpha val="50195"/>
              </a:srgbClr>
            </a:solidFill>
            <a:ln>
              <a:noFill/>
            </a:ln>
            <a:effectLst/>
            <a:extLst>
              <a:ext uri="{91240B29-F687-4F45-9708-019B960494DF}">
                <a14:hiddenLine xmlns:a14="http://schemas.microsoft.com/office/drawing/2010/main" w="38100" cap="flat" cmpd="sng">
                  <a:solidFill>
                    <a:schemeClr val="hlink"/>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solidFill>
                  <a:schemeClr val="tx2"/>
                </a:solidFill>
              </a:endParaRPr>
            </a:p>
          </p:txBody>
        </p:sp>
        <p:sp>
          <p:nvSpPr>
            <p:cNvPr id="3088" name="Text Box 19">
              <a:extLst>
                <a:ext uri="{FF2B5EF4-FFF2-40B4-BE49-F238E27FC236}">
                  <a16:creationId xmlns:a16="http://schemas.microsoft.com/office/drawing/2014/main" id="{522A75DD-8728-4081-AC8F-3875E712B19D}"/>
                </a:ext>
              </a:extLst>
            </p:cNvPr>
            <p:cNvSpPr txBox="1">
              <a:spLocks noChangeArrowheads="1"/>
            </p:cNvSpPr>
            <p:nvPr/>
          </p:nvSpPr>
          <p:spPr bwMode="auto">
            <a:xfrm flipH="1">
              <a:off x="192" y="816"/>
              <a:ext cx="2678" cy="620"/>
            </a:xfrm>
            <a:prstGeom prst="rect">
              <a:avLst/>
            </a:prstGeom>
            <a:solidFill>
              <a:srgbClr val="FFCC00"/>
            </a:solidFill>
            <a:ln>
              <a:noFill/>
            </a:ln>
            <a:effectLst/>
            <a:extLst>
              <a:ext uri="{91240B29-F687-4F45-9708-019B960494DF}">
                <a14:hiddenLine xmlns:a14="http://schemas.microsoft.com/office/drawing/2010/main" w="381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L’opérateur coupe une planche à proximité d’une lame de scie en rotation</a:t>
              </a:r>
            </a:p>
          </p:txBody>
        </p:sp>
        <p:sp>
          <p:nvSpPr>
            <p:cNvPr id="3089" name="Line 20">
              <a:extLst>
                <a:ext uri="{FF2B5EF4-FFF2-40B4-BE49-F238E27FC236}">
                  <a16:creationId xmlns:a16="http://schemas.microsoft.com/office/drawing/2014/main" id="{DCA38D91-B8E9-42C9-9CF2-4730C49D7C04}"/>
                </a:ext>
              </a:extLst>
            </p:cNvPr>
            <p:cNvSpPr>
              <a:spLocks noChangeShapeType="1"/>
            </p:cNvSpPr>
            <p:nvPr/>
          </p:nvSpPr>
          <p:spPr bwMode="auto">
            <a:xfrm flipH="1" flipV="1">
              <a:off x="1728" y="1392"/>
              <a:ext cx="768" cy="576"/>
            </a:xfrm>
            <a:prstGeom prst="line">
              <a:avLst/>
            </a:prstGeom>
            <a:noFill/>
            <a:ln w="38100">
              <a:solidFill>
                <a:srgbClr val="FFB9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chemeClr val="tx2"/>
                </a:solidFill>
              </a:endParaRPr>
            </a:p>
          </p:txBody>
        </p:sp>
      </p:grpSp>
      <p:grpSp>
        <p:nvGrpSpPr>
          <p:cNvPr id="4117" name="Group 21">
            <a:extLst>
              <a:ext uri="{FF2B5EF4-FFF2-40B4-BE49-F238E27FC236}">
                <a16:creationId xmlns:a16="http://schemas.microsoft.com/office/drawing/2014/main" id="{558F073F-138A-4DD3-A45B-95D324CD6D4E}"/>
              </a:ext>
            </a:extLst>
          </p:cNvPr>
          <p:cNvGrpSpPr>
            <a:grpSpLocks/>
          </p:cNvGrpSpPr>
          <p:nvPr/>
        </p:nvGrpSpPr>
        <p:grpSpPr bwMode="auto">
          <a:xfrm>
            <a:off x="4114800" y="1295400"/>
            <a:ext cx="4503738" cy="2514600"/>
            <a:chOff x="2592" y="816"/>
            <a:chExt cx="2837" cy="1584"/>
          </a:xfrm>
          <a:solidFill>
            <a:srgbClr val="FF0000"/>
          </a:solidFill>
        </p:grpSpPr>
        <p:sp>
          <p:nvSpPr>
            <p:cNvPr id="3084" name="AutoShape 22">
              <a:extLst>
                <a:ext uri="{FF2B5EF4-FFF2-40B4-BE49-F238E27FC236}">
                  <a16:creationId xmlns:a16="http://schemas.microsoft.com/office/drawing/2014/main" id="{305BE076-BF37-483C-A36C-6032A038F468}"/>
                </a:ext>
              </a:extLst>
            </p:cNvPr>
            <p:cNvSpPr>
              <a:spLocks noChangeArrowheads="1"/>
            </p:cNvSpPr>
            <p:nvPr/>
          </p:nvSpPr>
          <p:spPr bwMode="auto">
            <a:xfrm>
              <a:off x="2592" y="2016"/>
              <a:ext cx="576" cy="384"/>
            </a:xfrm>
            <a:prstGeom prst="irregularSeal1">
              <a:avLst/>
            </a:prstGeom>
            <a:grpFill/>
            <a:ln w="12700">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3085" name="Text Box 23">
              <a:extLst>
                <a:ext uri="{FF2B5EF4-FFF2-40B4-BE49-F238E27FC236}">
                  <a16:creationId xmlns:a16="http://schemas.microsoft.com/office/drawing/2014/main" id="{C295A64C-5F57-4615-862E-300C95C94D49}"/>
                </a:ext>
              </a:extLst>
            </p:cNvPr>
            <p:cNvSpPr txBox="1">
              <a:spLocks noChangeArrowheads="1"/>
            </p:cNvSpPr>
            <p:nvPr/>
          </p:nvSpPr>
          <p:spPr bwMode="auto">
            <a:xfrm>
              <a:off x="3792" y="816"/>
              <a:ext cx="1637" cy="620"/>
            </a:xfrm>
            <a:prstGeom prst="rect">
              <a:avLst/>
            </a:prstGeom>
            <a:grpFill/>
            <a:ln>
              <a:noFill/>
            </a:ln>
            <a:effectLst/>
            <a:extLst>
              <a:ext uri="{91240B29-F687-4F45-9708-019B960494DF}">
                <a14:hiddenLine xmlns:a14="http://schemas.microsoft.com/office/drawing/2010/main" w="317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La main heurte la lame</a:t>
              </a:r>
            </a:p>
          </p:txBody>
        </p:sp>
        <p:sp>
          <p:nvSpPr>
            <p:cNvPr id="3086" name="Line 24">
              <a:extLst>
                <a:ext uri="{FF2B5EF4-FFF2-40B4-BE49-F238E27FC236}">
                  <a16:creationId xmlns:a16="http://schemas.microsoft.com/office/drawing/2014/main" id="{5090C88B-263C-4B82-82F7-D6E59B7B8B32}"/>
                </a:ext>
              </a:extLst>
            </p:cNvPr>
            <p:cNvSpPr>
              <a:spLocks noChangeShapeType="1"/>
            </p:cNvSpPr>
            <p:nvPr/>
          </p:nvSpPr>
          <p:spPr bwMode="auto">
            <a:xfrm flipV="1">
              <a:off x="3024" y="1392"/>
              <a:ext cx="816" cy="768"/>
            </a:xfrm>
            <a:prstGeom prst="line">
              <a:avLst/>
            </a:prstGeom>
            <a:grpFill/>
            <a:ln w="57150">
              <a:solidFill>
                <a:srgbClr val="FF99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4121" name="AutoShape 25">
            <a:extLst>
              <a:ext uri="{FF2B5EF4-FFF2-40B4-BE49-F238E27FC236}">
                <a16:creationId xmlns:a16="http://schemas.microsoft.com/office/drawing/2014/main" id="{6C3C06E6-66A1-460B-A9A3-14800887FD1F}"/>
              </a:ext>
            </a:extLst>
          </p:cNvPr>
          <p:cNvSpPr>
            <a:spLocks noChangeArrowheads="1"/>
          </p:cNvSpPr>
          <p:nvPr/>
        </p:nvSpPr>
        <p:spPr bwMode="auto">
          <a:xfrm rot="5783349">
            <a:off x="3672681" y="4556919"/>
            <a:ext cx="1328738" cy="292100"/>
          </a:xfrm>
          <a:custGeom>
            <a:avLst/>
            <a:gdLst>
              <a:gd name="T0" fmla="*/ 996554 w 21600"/>
              <a:gd name="T1" fmla="*/ 0 h 21600"/>
              <a:gd name="T2" fmla="*/ 0 w 21600"/>
              <a:gd name="T3" fmla="*/ 146050 h 21600"/>
              <a:gd name="T4" fmla="*/ 996554 w 21600"/>
              <a:gd name="T5" fmla="*/ 292100 h 21600"/>
              <a:gd name="T6" fmla="*/ 1328738 w 21600"/>
              <a:gd name="T7" fmla="*/ 1460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22" name="AutoShape 26">
            <a:extLst>
              <a:ext uri="{FF2B5EF4-FFF2-40B4-BE49-F238E27FC236}">
                <a16:creationId xmlns:a16="http://schemas.microsoft.com/office/drawing/2014/main" id="{EA8C15A7-19F3-4BBC-A774-7D9E855C7B27}"/>
              </a:ext>
            </a:extLst>
          </p:cNvPr>
          <p:cNvSpPr>
            <a:spLocks noChangeArrowheads="1"/>
          </p:cNvSpPr>
          <p:nvPr/>
        </p:nvSpPr>
        <p:spPr bwMode="auto">
          <a:xfrm>
            <a:off x="2667000" y="5334000"/>
            <a:ext cx="3352800" cy="914400"/>
          </a:xfrm>
          <a:prstGeom prst="star16">
            <a:avLst>
              <a:gd name="adj" fmla="val 37500"/>
            </a:avLst>
          </a:prstGeom>
          <a:gradFill rotWithShape="0">
            <a:gsLst>
              <a:gs pos="0">
                <a:schemeClr val="hlink"/>
              </a:gs>
              <a:gs pos="100000">
                <a:srgbClr val="FF3300"/>
              </a:gs>
            </a:gsLst>
            <a:path path="shape">
              <a:fillToRect l="50000" t="50000" r="50000" b="50000"/>
            </a:path>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Amputation</a:t>
            </a:r>
          </a:p>
        </p:txBody>
      </p:sp>
    </p:spTree>
    <p:custDataLst>
      <p:tags r:id="rId1"/>
    </p:custDataLst>
    <p:extLst>
      <p:ext uri="{BB962C8B-B14F-4D97-AF65-F5344CB8AC3E}">
        <p14:creationId xmlns:p14="http://schemas.microsoft.com/office/powerpoint/2010/main" val="16733905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110"/>
                                        </p:tgtEl>
                                        <p:attrNameLst>
                                          <p:attrName>style.visibility</p:attrName>
                                        </p:attrNameLst>
                                      </p:cBhvr>
                                      <p:to>
                                        <p:strVal val="visible"/>
                                      </p:to>
                                    </p:set>
                                    <p:animEffect transition="in" filter="box(in)">
                                      <p:cBhvr>
                                        <p:cTn id="7" dur="500"/>
                                        <p:tgtEl>
                                          <p:spTgt spid="4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107"/>
                                        </p:tgtEl>
                                        <p:attrNameLst>
                                          <p:attrName>style.visibility</p:attrName>
                                        </p:attrNameLst>
                                      </p:cBhvr>
                                      <p:to>
                                        <p:strVal val="visible"/>
                                      </p:to>
                                    </p:set>
                                    <p:animEffect transition="in" filter="box(in)">
                                      <p:cBhvr>
                                        <p:cTn id="12" dur="500"/>
                                        <p:tgtEl>
                                          <p:spTgt spid="41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11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1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4121"/>
                                        </p:tgtEl>
                                        <p:attrNameLst>
                                          <p:attrName>style.visibility</p:attrName>
                                        </p:attrNameLst>
                                      </p:cBhvr>
                                      <p:to>
                                        <p:strVal val="visible"/>
                                      </p:to>
                                    </p:set>
                                    <p:anim calcmode="lin" valueType="num">
                                      <p:cBhvr additive="base">
                                        <p:cTn id="25" dur="500" fill="hold"/>
                                        <p:tgtEl>
                                          <p:spTgt spid="4121"/>
                                        </p:tgtEl>
                                        <p:attrNameLst>
                                          <p:attrName>ppt_x</p:attrName>
                                        </p:attrNameLst>
                                      </p:cBhvr>
                                      <p:tavLst>
                                        <p:tav tm="0">
                                          <p:val>
                                            <p:strVal val="#ppt_x"/>
                                          </p:val>
                                        </p:tav>
                                        <p:tav tm="100000">
                                          <p:val>
                                            <p:strVal val="#ppt_x"/>
                                          </p:val>
                                        </p:tav>
                                      </p:tavLst>
                                    </p:anim>
                                    <p:anim calcmode="lin" valueType="num">
                                      <p:cBhvr additive="base">
                                        <p:cTn id="26" dur="500" fill="hold"/>
                                        <p:tgtEl>
                                          <p:spTgt spid="4121"/>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122"/>
                                        </p:tgtEl>
                                        <p:attrNameLst>
                                          <p:attrName>style.visibility</p:attrName>
                                        </p:attrNameLst>
                                      </p:cBhvr>
                                      <p:to>
                                        <p:strVal val="visible"/>
                                      </p:to>
                                    </p:set>
                                    <p:anim calcmode="lin" valueType="num">
                                      <p:cBhvr>
                                        <p:cTn id="31" dur="500" fill="hold"/>
                                        <p:tgtEl>
                                          <p:spTgt spid="4122"/>
                                        </p:tgtEl>
                                        <p:attrNameLst>
                                          <p:attrName>ppt_w</p:attrName>
                                        </p:attrNameLst>
                                      </p:cBhvr>
                                      <p:tavLst>
                                        <p:tav tm="0">
                                          <p:val>
                                            <p:fltVal val="0"/>
                                          </p:val>
                                        </p:tav>
                                        <p:tav tm="100000">
                                          <p:val>
                                            <p:strVal val="#ppt_w"/>
                                          </p:val>
                                        </p:tav>
                                      </p:tavLst>
                                    </p:anim>
                                    <p:anim calcmode="lin" valueType="num">
                                      <p:cBhvr>
                                        <p:cTn id="32" dur="500" fill="hold"/>
                                        <p:tgtEl>
                                          <p:spTgt spid="4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2"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re 1">
            <a:extLst>
              <a:ext uri="{FF2B5EF4-FFF2-40B4-BE49-F238E27FC236}">
                <a16:creationId xmlns:a16="http://schemas.microsoft.com/office/drawing/2014/main" id="{10E13959-389E-4EB2-A87D-C2A74A8A3143}"/>
              </a:ext>
            </a:extLst>
          </p:cNvPr>
          <p:cNvSpPr>
            <a:spLocks noGrp="1" noChangeArrowheads="1"/>
          </p:cNvSpPr>
          <p:nvPr>
            <p:ph type="title"/>
          </p:nvPr>
        </p:nvSpPr>
        <p:spPr/>
        <p:txBody>
          <a:bodyPr/>
          <a:lstStyle/>
          <a:p>
            <a:r>
              <a:rPr lang="fr-FR" altLang="fr-FR"/>
              <a:t>ESTIMATION DU RISQUE</a:t>
            </a:r>
          </a:p>
        </p:txBody>
      </p:sp>
      <p:sp>
        <p:nvSpPr>
          <p:cNvPr id="3" name="Espace réservé du contenu 2">
            <a:extLst>
              <a:ext uri="{FF2B5EF4-FFF2-40B4-BE49-F238E27FC236}">
                <a16:creationId xmlns:a16="http://schemas.microsoft.com/office/drawing/2014/main" id="{9C3A1335-47F0-46E7-BAE8-23E76168200E}"/>
              </a:ext>
            </a:extLst>
          </p:cNvPr>
          <p:cNvSpPr>
            <a:spLocks noGrp="1" noChangeArrowheads="1"/>
          </p:cNvSpPr>
          <p:nvPr>
            <p:ph idx="1"/>
          </p:nvPr>
        </p:nvSpPr>
        <p:spPr>
          <a:xfrm>
            <a:off x="107950" y="1700213"/>
            <a:ext cx="8856663" cy="5041900"/>
          </a:xfrm>
        </p:spPr>
        <p:txBody>
          <a:bodyPr/>
          <a:lstStyle/>
          <a:p>
            <a:r>
              <a:rPr lang="fr-FR" altLang="fr-FR" sz="2400" b="1" i="1" u="sng"/>
              <a:t>Risque :</a:t>
            </a:r>
            <a:r>
              <a:rPr lang="fr-FR" altLang="fr-FR" sz="2400"/>
              <a:t> c’est la combinaison de la probabilité d’apparition d’un dommage et de la gravité de ce dommage pouvant survenir dans une situation dangereuse (éventualité d’une rencontre entre l’homme et un danger auquel il peut être exposé).</a:t>
            </a:r>
          </a:p>
          <a:p>
            <a:r>
              <a:rPr lang="fr-FR" altLang="fr-FR" sz="2400" b="1" u="sng"/>
              <a:t>Estimation de la gravité :</a:t>
            </a:r>
          </a:p>
          <a:p>
            <a:pPr lvl="1"/>
            <a:r>
              <a:rPr lang="fr-FR" altLang="fr-FR" sz="2000" b="1" i="1" u="sng"/>
              <a:t>Faible :</a:t>
            </a:r>
            <a:r>
              <a:rPr lang="fr-FR" altLang="fr-FR" sz="2000"/>
              <a:t> accident de travail (AT) ou maladie professionnelle (MP) sans arrêt de travail.</a:t>
            </a:r>
          </a:p>
          <a:p>
            <a:pPr lvl="1"/>
            <a:r>
              <a:rPr lang="fr-FR" altLang="fr-FR" sz="2000" b="1" i="1" u="sng"/>
              <a:t>Moyen :</a:t>
            </a:r>
            <a:r>
              <a:rPr lang="fr-FR" altLang="fr-FR" sz="2000"/>
              <a:t> AT ou MP avec arrêt de travail.</a:t>
            </a:r>
          </a:p>
          <a:p>
            <a:pPr lvl="1"/>
            <a:r>
              <a:rPr lang="fr-FR" altLang="fr-FR" sz="2000" b="1" i="1" u="sng"/>
              <a:t>Grave :</a:t>
            </a:r>
            <a:r>
              <a:rPr lang="fr-FR" altLang="fr-FR" sz="2000"/>
              <a:t> AT ou MP entrainant une incapacité permanente partielle (IPP).</a:t>
            </a:r>
          </a:p>
          <a:p>
            <a:pPr lvl="1"/>
            <a:r>
              <a:rPr lang="fr-FR" altLang="fr-FR" sz="2000" b="1" i="1" u="sng"/>
              <a:t>Très grave :</a:t>
            </a:r>
            <a:r>
              <a:rPr lang="fr-FR" altLang="fr-FR" sz="2000"/>
              <a:t> AT ou MP mortel.</a:t>
            </a:r>
          </a:p>
          <a:p>
            <a:endParaRPr lang="fr-FR" altLang="fr-FR" sz="24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re 1">
            <a:extLst>
              <a:ext uri="{FF2B5EF4-FFF2-40B4-BE49-F238E27FC236}">
                <a16:creationId xmlns:a16="http://schemas.microsoft.com/office/drawing/2014/main" id="{9654B925-3134-423A-A0D0-2A101EAD4E7B}"/>
              </a:ext>
            </a:extLst>
          </p:cNvPr>
          <p:cNvSpPr>
            <a:spLocks noGrp="1" noChangeArrowheads="1"/>
          </p:cNvSpPr>
          <p:nvPr>
            <p:ph type="title"/>
          </p:nvPr>
        </p:nvSpPr>
        <p:spPr/>
        <p:txBody>
          <a:bodyPr/>
          <a:lstStyle/>
          <a:p>
            <a:r>
              <a:rPr lang="fr-FR" altLang="fr-FR"/>
              <a:t>ESTIMATION DU RISQUE</a:t>
            </a:r>
          </a:p>
        </p:txBody>
      </p:sp>
      <p:sp>
        <p:nvSpPr>
          <p:cNvPr id="23555" name="Espace réservé du contenu 2">
            <a:extLst>
              <a:ext uri="{FF2B5EF4-FFF2-40B4-BE49-F238E27FC236}">
                <a16:creationId xmlns:a16="http://schemas.microsoft.com/office/drawing/2014/main" id="{5F9B0EE5-C5B3-4577-A60B-BEE2991C41AF}"/>
              </a:ext>
            </a:extLst>
          </p:cNvPr>
          <p:cNvSpPr>
            <a:spLocks noGrp="1" noChangeArrowheads="1"/>
          </p:cNvSpPr>
          <p:nvPr>
            <p:ph idx="1"/>
          </p:nvPr>
        </p:nvSpPr>
        <p:spPr>
          <a:xfrm>
            <a:off x="107950" y="1628775"/>
            <a:ext cx="8856663" cy="576263"/>
          </a:xfrm>
        </p:spPr>
        <p:txBody>
          <a:bodyPr/>
          <a:lstStyle/>
          <a:p>
            <a:r>
              <a:rPr lang="fr-FR" altLang="fr-FR" sz="2400" b="1" u="sng"/>
              <a:t>Estimation de la probabilité d’apparition du dommage :</a:t>
            </a:r>
          </a:p>
          <a:p>
            <a:endParaRPr lang="fr-FR" altLang="fr-FR" sz="2400"/>
          </a:p>
        </p:txBody>
      </p:sp>
      <p:sp>
        <p:nvSpPr>
          <p:cNvPr id="23556" name="Rectangle 2">
            <a:extLst>
              <a:ext uri="{FF2B5EF4-FFF2-40B4-BE49-F238E27FC236}">
                <a16:creationId xmlns:a16="http://schemas.microsoft.com/office/drawing/2014/main" id="{996F14F9-5632-44B3-94C3-2C668CAFDCA1}"/>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pic>
        <p:nvPicPr>
          <p:cNvPr id="2" name="Image 1">
            <a:extLst>
              <a:ext uri="{FF2B5EF4-FFF2-40B4-BE49-F238E27FC236}">
                <a16:creationId xmlns:a16="http://schemas.microsoft.com/office/drawing/2014/main" id="{204A06EE-8D76-49A8-BDA6-1916275D2F1A}"/>
              </a:ext>
            </a:extLst>
          </p:cNvPr>
          <p:cNvPicPr>
            <a:picLocks noChangeAspect="1"/>
          </p:cNvPicPr>
          <p:nvPr/>
        </p:nvPicPr>
        <p:blipFill>
          <a:blip r:embed="rId3"/>
          <a:stretch>
            <a:fillRect/>
          </a:stretch>
        </p:blipFill>
        <p:spPr>
          <a:xfrm>
            <a:off x="0" y="2204864"/>
            <a:ext cx="9144000" cy="4495064"/>
          </a:xfrm>
          <a:prstGeom prst="rect">
            <a:avLst/>
          </a:prstGeom>
        </p:spPr>
      </p:pic>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a:extLst>
              <a:ext uri="{FF2B5EF4-FFF2-40B4-BE49-F238E27FC236}">
                <a16:creationId xmlns:a16="http://schemas.microsoft.com/office/drawing/2014/main" id="{05E3A385-39B4-433D-91E3-55A92FB44746}"/>
              </a:ext>
            </a:extLst>
          </p:cNvPr>
          <p:cNvSpPr>
            <a:spLocks noGrp="1" noChangeArrowheads="1"/>
          </p:cNvSpPr>
          <p:nvPr>
            <p:ph type="title"/>
          </p:nvPr>
        </p:nvSpPr>
        <p:spPr/>
        <p:txBody>
          <a:bodyPr/>
          <a:lstStyle/>
          <a:p>
            <a:r>
              <a:rPr lang="fr-FR" altLang="fr-FR"/>
              <a:t>ESTIMATION DU RISQUE</a:t>
            </a:r>
          </a:p>
        </p:txBody>
      </p:sp>
      <p:pic>
        <p:nvPicPr>
          <p:cNvPr id="25604" name="Picture 2">
            <a:extLst>
              <a:ext uri="{FF2B5EF4-FFF2-40B4-BE49-F238E27FC236}">
                <a16:creationId xmlns:a16="http://schemas.microsoft.com/office/drawing/2014/main" id="{E2313D9F-9D32-431B-9DBD-5BD7D99D12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605" t="31458" r="13329" b="2966"/>
          <a:stretch>
            <a:fillRect/>
          </a:stretch>
        </p:blipFill>
        <p:spPr bwMode="auto">
          <a:xfrm>
            <a:off x="468313" y="2073275"/>
            <a:ext cx="8532812" cy="430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Espace réservé du contenu 2">
            <a:extLst>
              <a:ext uri="{FF2B5EF4-FFF2-40B4-BE49-F238E27FC236}">
                <a16:creationId xmlns:a16="http://schemas.microsoft.com/office/drawing/2014/main" id="{A0DE9D7E-DFC4-4F8E-BF28-1E75058BB44C}"/>
              </a:ext>
            </a:extLst>
          </p:cNvPr>
          <p:cNvSpPr>
            <a:spLocks noGrp="1" noChangeArrowheads="1"/>
          </p:cNvSpPr>
          <p:nvPr>
            <p:ph idx="1"/>
          </p:nvPr>
        </p:nvSpPr>
        <p:spPr>
          <a:xfrm>
            <a:off x="251520" y="1484784"/>
            <a:ext cx="8856662" cy="584200"/>
          </a:xfrm>
        </p:spPr>
        <p:txBody>
          <a:bodyPr/>
          <a:lstStyle/>
          <a:p>
            <a:r>
              <a:rPr lang="fr-FR" altLang="fr-FR" sz="2400" b="1" dirty="0"/>
              <a:t>Estimer le risque pour les 4 situations suivantes :</a:t>
            </a:r>
            <a:endParaRPr lang="fr-FR" altLang="fr-FR" sz="2400" dirty="0"/>
          </a:p>
          <a:p>
            <a:endParaRPr lang="fr-FR" altLang="fr-FR" sz="2400"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a:extLst>
              <a:ext uri="{FF2B5EF4-FFF2-40B4-BE49-F238E27FC236}">
                <a16:creationId xmlns:a16="http://schemas.microsoft.com/office/drawing/2014/main" id="{372E8D32-AB51-4348-8241-4DDD550421D6}"/>
              </a:ext>
            </a:extLst>
          </p:cNvPr>
          <p:cNvSpPr>
            <a:spLocks noGrp="1" noChangeArrowheads="1"/>
          </p:cNvSpPr>
          <p:nvPr>
            <p:ph type="title"/>
          </p:nvPr>
        </p:nvSpPr>
        <p:spPr>
          <a:xfrm>
            <a:off x="685800" y="115888"/>
            <a:ext cx="7772400" cy="1143000"/>
          </a:xfrm>
        </p:spPr>
        <p:txBody>
          <a:bodyPr/>
          <a:lstStyle/>
          <a:p>
            <a:r>
              <a:rPr lang="fr-FR" altLang="fr-FR"/>
              <a:t>EVALUATION DU RISQUE</a:t>
            </a:r>
          </a:p>
        </p:txBody>
      </p:sp>
      <p:sp>
        <p:nvSpPr>
          <p:cNvPr id="3" name="Espace réservé du contenu 2">
            <a:extLst>
              <a:ext uri="{FF2B5EF4-FFF2-40B4-BE49-F238E27FC236}">
                <a16:creationId xmlns:a16="http://schemas.microsoft.com/office/drawing/2014/main" id="{5CD38424-6E35-4591-9F70-C77446BC567F}"/>
              </a:ext>
            </a:extLst>
          </p:cNvPr>
          <p:cNvSpPr>
            <a:spLocks noGrp="1" noChangeArrowheads="1"/>
          </p:cNvSpPr>
          <p:nvPr>
            <p:ph idx="1"/>
          </p:nvPr>
        </p:nvSpPr>
        <p:spPr>
          <a:xfrm>
            <a:off x="107950" y="908050"/>
            <a:ext cx="8785225" cy="5113338"/>
          </a:xfrm>
        </p:spPr>
        <p:txBody>
          <a:bodyPr/>
          <a:lstStyle/>
          <a:p>
            <a:r>
              <a:rPr lang="fr-FR" altLang="fr-FR" sz="2000" dirty="0"/>
              <a:t>En langage technique, ce terme signifie « </a:t>
            </a:r>
            <a:r>
              <a:rPr lang="fr-FR" altLang="fr-FR" sz="2000" i="1" dirty="0"/>
              <a:t>utilisation de données factuelles pour apprécier les effets sur la santé de l’exposition d’individus ou de populations à des situations dangereuses</a:t>
            </a:r>
            <a:r>
              <a:rPr lang="fr-FR" altLang="fr-FR" sz="2000" dirty="0"/>
              <a:t> ».</a:t>
            </a:r>
          </a:p>
          <a:p>
            <a:r>
              <a:rPr lang="fr-FR" altLang="fr-FR" sz="2000" b="1" i="1" u="sng" dirty="0"/>
              <a:t>Pour les concepteurs de machines (EN-1050) :</a:t>
            </a:r>
            <a:r>
              <a:rPr lang="fr-FR" altLang="fr-FR" sz="2000" dirty="0"/>
              <a:t> après l’estimation des risques, l’évaluation permet de porter une appréciation sur la sécurité d’un équipement ou d’une installation.</a:t>
            </a:r>
          </a:p>
          <a:p>
            <a:r>
              <a:rPr lang="fr-FR" altLang="fr-FR" sz="2000" b="1" i="1" u="sng" dirty="0"/>
              <a:t>Dans la circulaire du 18 avril 2002 :</a:t>
            </a:r>
            <a:r>
              <a:rPr lang="fr-FR" altLang="fr-FR" sz="2000" dirty="0"/>
              <a:t> l’évaluation « A PRIORI » faite par l’employeur au niveau de son entreprise permet de prévenir l’apparition d’accidents ou de maladies professionnelles. Cette évaluation doit faire l’objet de la rédaction d’un </a:t>
            </a:r>
            <a:r>
              <a:rPr lang="fr-FR" altLang="fr-FR" sz="2000" b="1" dirty="0"/>
              <a:t>DOCUMENT UNIQUE</a:t>
            </a:r>
            <a:r>
              <a:rPr lang="fr-FR" altLang="fr-FR" sz="2000" dirty="0"/>
              <a:t> qui formalise les résultats.</a:t>
            </a:r>
          </a:p>
          <a:p>
            <a:r>
              <a:rPr lang="fr-FR" altLang="fr-FR" sz="2000" b="1" i="1" u="sng" dirty="0"/>
              <a:t>Pour les organismes de prévention de la Sécurité Sociale :</a:t>
            </a:r>
            <a:r>
              <a:rPr lang="fr-FR" altLang="fr-FR" sz="2000" dirty="0"/>
              <a:t> l’évaluation repose sur l’identification et le classement des risques professionnels, en vue de mettre en place des actions de prévention pertinentes.</a:t>
            </a:r>
          </a:p>
          <a:p>
            <a:r>
              <a:rPr lang="fr-FR" altLang="fr-FR" sz="2000" b="1" i="1" dirty="0">
                <a:solidFill>
                  <a:srgbClr val="FF0000"/>
                </a:solidFill>
              </a:rPr>
              <a:t>Un risque n’est jamais acceptable, c’est pourquoi un  numéro de priorité (1 à 3) est attribué, du plus urgent au moins urgent.</a:t>
            </a:r>
            <a:endParaRPr lang="fr-FR" altLang="fr-FR" sz="2000" dirty="0">
              <a:solidFill>
                <a:srgbClr val="FF0000"/>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a:extLst>
              <a:ext uri="{FF2B5EF4-FFF2-40B4-BE49-F238E27FC236}">
                <a16:creationId xmlns:a16="http://schemas.microsoft.com/office/drawing/2014/main" id="{77F9D389-C9B1-47F2-8D6D-4A01324DCC78}"/>
              </a:ext>
            </a:extLst>
          </p:cNvPr>
          <p:cNvSpPr>
            <a:spLocks noGrp="1" noChangeArrowheads="1"/>
          </p:cNvSpPr>
          <p:nvPr>
            <p:ph type="title"/>
          </p:nvPr>
        </p:nvSpPr>
        <p:spPr/>
        <p:txBody>
          <a:bodyPr/>
          <a:lstStyle/>
          <a:p>
            <a:r>
              <a:rPr lang="fr-FR" altLang="fr-FR"/>
              <a:t>EVALUATION DU RISQUE</a:t>
            </a:r>
          </a:p>
        </p:txBody>
      </p:sp>
      <p:sp>
        <p:nvSpPr>
          <p:cNvPr id="26627" name="Rectangle 2">
            <a:extLst>
              <a:ext uri="{FF2B5EF4-FFF2-40B4-BE49-F238E27FC236}">
                <a16:creationId xmlns:a16="http://schemas.microsoft.com/office/drawing/2014/main" id="{044EB1EF-576A-402C-ABE5-0B7FD09689B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Wingdings" panose="05000000000000000000" pitchFamily="2" charset="2"/>
              <a:buChar char="ü"/>
              <a:defRPr sz="3200">
                <a:solidFill>
                  <a:schemeClr val="tx1"/>
                </a:solidFill>
                <a:latin typeface="DomCasual BT" pitchFamily="66" charset="0"/>
              </a:defRPr>
            </a:lvl1pPr>
            <a:lvl2pPr marL="742950" indent="-285750">
              <a:spcBef>
                <a:spcPct val="20000"/>
              </a:spcBef>
              <a:buFont typeface="Wingdings" panose="05000000000000000000" pitchFamily="2" charset="2"/>
              <a:buChar char=" "/>
              <a:defRPr sz="2800">
                <a:solidFill>
                  <a:schemeClr val="tx1"/>
                </a:solidFill>
                <a:latin typeface="DomCasual BT" pitchFamily="66" charset="0"/>
              </a:defRPr>
            </a:lvl2pPr>
            <a:lvl3pPr marL="1143000" indent="-228600">
              <a:spcBef>
                <a:spcPct val="20000"/>
              </a:spcBef>
              <a:buFont typeface="Wingdings" panose="05000000000000000000" pitchFamily="2" charset="2"/>
              <a:buChar char=" "/>
              <a:defRPr sz="2400">
                <a:solidFill>
                  <a:schemeClr val="tx1"/>
                </a:solidFill>
                <a:latin typeface="DomCasual BT" pitchFamily="66" charset="0"/>
              </a:defRPr>
            </a:lvl3pPr>
            <a:lvl4pPr marL="1600200" indent="-228600">
              <a:spcBef>
                <a:spcPct val="20000"/>
              </a:spcBef>
              <a:buFont typeface="Wingdings 2" panose="05020102010507070707" pitchFamily="18" charset="2"/>
              <a:buChar char="C"/>
              <a:defRPr sz="2000">
                <a:solidFill>
                  <a:schemeClr val="tx1"/>
                </a:solidFill>
                <a:latin typeface="DomCasual BT" pitchFamily="66" charset="0"/>
              </a:defRPr>
            </a:lvl4pPr>
            <a:lvl5pPr marL="2057400" indent="-228600">
              <a:spcBef>
                <a:spcPct val="20000"/>
              </a:spcBef>
              <a:buFont typeface="Wingdings 2" panose="05020102010507070707" pitchFamily="18" charset="2"/>
              <a:buChar char="C"/>
              <a:defRPr sz="2000">
                <a:solidFill>
                  <a:schemeClr val="tx1"/>
                </a:solidFill>
                <a:latin typeface="DomCasual BT" pitchFamily="66" charset="0"/>
              </a:defRPr>
            </a:lvl5pPr>
            <a:lvl6pPr marL="25146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6pPr>
            <a:lvl7pPr marL="29718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7pPr>
            <a:lvl8pPr marL="34290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8pPr>
            <a:lvl9pPr marL="3886200" indent="-228600" eaLnBrk="0" fontAlgn="base" hangingPunct="0">
              <a:spcBef>
                <a:spcPct val="20000"/>
              </a:spcBef>
              <a:spcAft>
                <a:spcPct val="0"/>
              </a:spcAft>
              <a:buFont typeface="Wingdings 2" panose="05020102010507070707" pitchFamily="18" charset="2"/>
              <a:buChar char="C"/>
              <a:defRPr sz="2000">
                <a:solidFill>
                  <a:schemeClr val="tx1"/>
                </a:solidFill>
                <a:latin typeface="DomCasual BT" pitchFamily="66" charset="0"/>
              </a:defRPr>
            </a:lvl9pPr>
          </a:lstStyle>
          <a:p>
            <a:pPr>
              <a:spcBef>
                <a:spcPct val="0"/>
              </a:spcBef>
              <a:buFontTx/>
              <a:buNone/>
            </a:pPr>
            <a:endParaRPr lang="fr-FR" altLang="fr-FR" sz="2400">
              <a:latin typeface="Arial Narrow" panose="020B0606020202030204" pitchFamily="34" charset="0"/>
            </a:endParaRPr>
          </a:p>
        </p:txBody>
      </p:sp>
      <p:pic>
        <p:nvPicPr>
          <p:cNvPr id="2" name="Image 1">
            <a:extLst>
              <a:ext uri="{FF2B5EF4-FFF2-40B4-BE49-F238E27FC236}">
                <a16:creationId xmlns:a16="http://schemas.microsoft.com/office/drawing/2014/main" id="{4ED52427-EB08-4D4A-9597-776C3D718DBC}"/>
              </a:ext>
            </a:extLst>
          </p:cNvPr>
          <p:cNvPicPr>
            <a:picLocks noChangeAspect="1"/>
          </p:cNvPicPr>
          <p:nvPr/>
        </p:nvPicPr>
        <p:blipFill>
          <a:blip r:embed="rId3"/>
          <a:stretch>
            <a:fillRect/>
          </a:stretch>
        </p:blipFill>
        <p:spPr>
          <a:xfrm>
            <a:off x="0" y="2204864"/>
            <a:ext cx="9144000" cy="2995176"/>
          </a:xfrm>
          <a:prstGeom prst="rect">
            <a:avLst/>
          </a:prstGeom>
        </p:spPr>
      </p:pic>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a:extLst>
              <a:ext uri="{FF2B5EF4-FFF2-40B4-BE49-F238E27FC236}">
                <a16:creationId xmlns:a16="http://schemas.microsoft.com/office/drawing/2014/main" id="{1D01F4C5-27EA-4BE4-9BC9-45DD6B0FBCD5}"/>
              </a:ext>
            </a:extLst>
          </p:cNvPr>
          <p:cNvSpPr>
            <a:spLocks noGrp="1" noChangeArrowheads="1"/>
          </p:cNvSpPr>
          <p:nvPr>
            <p:ph type="title"/>
          </p:nvPr>
        </p:nvSpPr>
        <p:spPr/>
        <p:txBody>
          <a:bodyPr/>
          <a:lstStyle/>
          <a:p>
            <a:r>
              <a:rPr lang="fr-FR" altLang="fr-FR"/>
              <a:t>EVALUATION DU RISQUE</a:t>
            </a:r>
          </a:p>
        </p:txBody>
      </p:sp>
      <p:pic>
        <p:nvPicPr>
          <p:cNvPr id="28676" name="Picture 2">
            <a:extLst>
              <a:ext uri="{FF2B5EF4-FFF2-40B4-BE49-F238E27FC236}">
                <a16:creationId xmlns:a16="http://schemas.microsoft.com/office/drawing/2014/main" id="{0C7598B6-1F18-42BD-BFF5-3A73D01A35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544" t="33913" r="13382" b="11908"/>
          <a:stretch>
            <a:fillRect/>
          </a:stretch>
        </p:blipFill>
        <p:spPr bwMode="auto">
          <a:xfrm>
            <a:off x="568325" y="2924175"/>
            <a:ext cx="8115300" cy="338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Espace réservé du contenu 2">
            <a:extLst>
              <a:ext uri="{FF2B5EF4-FFF2-40B4-BE49-F238E27FC236}">
                <a16:creationId xmlns:a16="http://schemas.microsoft.com/office/drawing/2014/main" id="{E945CF29-9023-41DE-BA40-DE20CE66CCEE}"/>
              </a:ext>
            </a:extLst>
          </p:cNvPr>
          <p:cNvSpPr>
            <a:spLocks noGrp="1" noChangeArrowheads="1"/>
          </p:cNvSpPr>
          <p:nvPr>
            <p:ph idx="1"/>
          </p:nvPr>
        </p:nvSpPr>
        <p:spPr>
          <a:xfrm>
            <a:off x="179388" y="1981200"/>
            <a:ext cx="8856662" cy="871538"/>
          </a:xfrm>
        </p:spPr>
        <p:txBody>
          <a:bodyPr/>
          <a:lstStyle/>
          <a:p>
            <a:r>
              <a:rPr lang="fr-FR" altLang="fr-FR" sz="2400" b="1" dirty="0"/>
              <a:t>Estimer le niveau de priorité d’une action de prévention pour les 4 situations suivantes :</a:t>
            </a:r>
            <a:endParaRPr lang="fr-FR" altLang="fr-FR" sz="2400" dirty="0"/>
          </a:p>
          <a:p>
            <a:endParaRPr lang="fr-FR" altLang="fr-FR" sz="1800" dirty="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a:extLst>
              <a:ext uri="{FF2B5EF4-FFF2-40B4-BE49-F238E27FC236}">
                <a16:creationId xmlns:a16="http://schemas.microsoft.com/office/drawing/2014/main" id="{D76E8EEE-44D0-4079-8FE0-0B713D162100}"/>
              </a:ext>
            </a:extLst>
          </p:cNvPr>
          <p:cNvSpPr>
            <a:spLocks noGrp="1" noChangeArrowheads="1"/>
          </p:cNvSpPr>
          <p:nvPr>
            <p:ph type="title"/>
          </p:nvPr>
        </p:nvSpPr>
        <p:spPr>
          <a:xfrm>
            <a:off x="685800" y="333375"/>
            <a:ext cx="7772400" cy="1143000"/>
          </a:xfrm>
        </p:spPr>
        <p:txBody>
          <a:bodyPr/>
          <a:lstStyle/>
          <a:p>
            <a:r>
              <a:rPr lang="fr-FR" altLang="fr-FR"/>
              <a:t>LES NIVEAUX DE PREVENTION</a:t>
            </a:r>
          </a:p>
        </p:txBody>
      </p:sp>
      <p:sp>
        <p:nvSpPr>
          <p:cNvPr id="3" name="Espace réservé du contenu 2">
            <a:extLst>
              <a:ext uri="{FF2B5EF4-FFF2-40B4-BE49-F238E27FC236}">
                <a16:creationId xmlns:a16="http://schemas.microsoft.com/office/drawing/2014/main" id="{221B3A47-2438-441F-968D-C31138EBDE91}"/>
              </a:ext>
            </a:extLst>
          </p:cNvPr>
          <p:cNvSpPr>
            <a:spLocks noGrp="1"/>
          </p:cNvSpPr>
          <p:nvPr>
            <p:ph idx="1"/>
          </p:nvPr>
        </p:nvSpPr>
        <p:spPr>
          <a:xfrm>
            <a:off x="107950" y="1411288"/>
            <a:ext cx="8856663" cy="5113337"/>
          </a:xfrm>
        </p:spPr>
        <p:txBody>
          <a:bodyPr/>
          <a:lstStyle/>
          <a:p>
            <a:pPr marL="0" indent="0">
              <a:buFont typeface="Wingdings" panose="05000000000000000000" pitchFamily="2" charset="2"/>
              <a:buNone/>
              <a:defRPr/>
            </a:pPr>
            <a:r>
              <a:rPr lang="fr-FR" sz="2000" dirty="0"/>
              <a:t>Pour éviter ou supprimer les risques d’accidents du travail ou de maladies professionnelles, il existe des </a:t>
            </a:r>
            <a:r>
              <a:rPr lang="fr-FR" sz="2000" b="1" dirty="0"/>
              <a:t>mesures de prévention</a:t>
            </a:r>
            <a:r>
              <a:rPr lang="fr-FR" sz="2000" dirty="0"/>
              <a:t> utilisées en entreprise. Ces mesures sont classées par niveau :</a:t>
            </a:r>
          </a:p>
          <a:p>
            <a:pPr>
              <a:defRPr/>
            </a:pPr>
            <a:r>
              <a:rPr lang="fr-FR" sz="2000" b="1" dirty="0"/>
              <a:t>Niveau 1, prévention intrinsèque.</a:t>
            </a:r>
            <a:r>
              <a:rPr lang="fr-FR" sz="2000" dirty="0"/>
              <a:t> Il correspond à la suppression et/ou la réduction du risque (ex : automatisation d’un système, remplacement d’un produit dangereux par un produit qui ne l’est pas, etc.).</a:t>
            </a:r>
          </a:p>
          <a:p>
            <a:pPr>
              <a:defRPr/>
            </a:pPr>
            <a:r>
              <a:rPr lang="fr-FR" sz="2000" b="1" dirty="0"/>
              <a:t>Niveau 2 : protection collective et individuelle.</a:t>
            </a:r>
            <a:r>
              <a:rPr lang="fr-FR" sz="2000" dirty="0"/>
              <a:t> Il correspond aux moyens de protection collective (rideaux de soudure, ventilations, etc.) et aux moyens de protection individuelle (ex : masque de soudure, chaussures de sécurité, harnais de sécurité, etc.).</a:t>
            </a:r>
          </a:p>
          <a:p>
            <a:pPr>
              <a:defRPr/>
            </a:pPr>
            <a:r>
              <a:rPr lang="fr-FR" sz="2000" b="1" dirty="0"/>
              <a:t>Niveau 3 : formation et information de l’opérateur.</a:t>
            </a:r>
            <a:r>
              <a:rPr lang="fr-FR" sz="2000" dirty="0"/>
              <a:t> Il correspond à la formation (ex : formation  à la prévention des risques liés à l’activité physique (PRAP)) et à l’information (ex : affiches sur les méfaits du bruit, panneaux de signalisation, fiches de poste, etc.).</a:t>
            </a:r>
          </a:p>
          <a:p>
            <a:pPr>
              <a:defRPr/>
            </a:pPr>
            <a:endParaRPr lang="fr-FR" sz="16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re 1">
            <a:extLst>
              <a:ext uri="{FF2B5EF4-FFF2-40B4-BE49-F238E27FC236}">
                <a16:creationId xmlns:a16="http://schemas.microsoft.com/office/drawing/2014/main" id="{6D8C6BD9-72EE-4995-AFEE-42A8F003491A}"/>
              </a:ext>
            </a:extLst>
          </p:cNvPr>
          <p:cNvSpPr>
            <a:spLocks noGrp="1" noChangeArrowheads="1"/>
          </p:cNvSpPr>
          <p:nvPr>
            <p:ph type="title"/>
          </p:nvPr>
        </p:nvSpPr>
        <p:spPr>
          <a:xfrm>
            <a:off x="685800" y="115888"/>
            <a:ext cx="7772400" cy="1143000"/>
          </a:xfrm>
        </p:spPr>
        <p:txBody>
          <a:bodyPr/>
          <a:lstStyle/>
          <a:p>
            <a:r>
              <a:rPr lang="fr-FR" altLang="fr-FR"/>
              <a:t>LES NIVEAUX DE PREVENTION</a:t>
            </a:r>
          </a:p>
        </p:txBody>
      </p:sp>
      <p:sp>
        <p:nvSpPr>
          <p:cNvPr id="29699" name="Espace réservé du contenu 2">
            <a:extLst>
              <a:ext uri="{FF2B5EF4-FFF2-40B4-BE49-F238E27FC236}">
                <a16:creationId xmlns:a16="http://schemas.microsoft.com/office/drawing/2014/main" id="{72D3460B-7C97-46CB-A73D-4F35A965C05E}"/>
              </a:ext>
            </a:extLst>
          </p:cNvPr>
          <p:cNvSpPr>
            <a:spLocks noGrp="1" noChangeArrowheads="1"/>
          </p:cNvSpPr>
          <p:nvPr>
            <p:ph idx="1"/>
          </p:nvPr>
        </p:nvSpPr>
        <p:spPr>
          <a:xfrm>
            <a:off x="107950" y="1052513"/>
            <a:ext cx="8928100" cy="5113337"/>
          </a:xfrm>
        </p:spPr>
        <p:txBody>
          <a:bodyPr/>
          <a:lstStyle/>
          <a:p>
            <a:r>
              <a:rPr lang="fr-FR" altLang="fr-FR" sz="2800" b="1"/>
              <a:t>Classer dans le document de la page suivante les mesures de prévention suivantes :</a:t>
            </a:r>
          </a:p>
          <a:p>
            <a:pPr lvl="1"/>
            <a:r>
              <a:rPr lang="fr-FR" altLang="fr-FR" sz="2400" b="1"/>
              <a:t>masque respiratoire,</a:t>
            </a:r>
          </a:p>
          <a:p>
            <a:pPr lvl="1"/>
            <a:r>
              <a:rPr lang="fr-FR" altLang="fr-FR" sz="2400" b="1"/>
              <a:t>carter de protection,</a:t>
            </a:r>
          </a:p>
          <a:p>
            <a:pPr lvl="1"/>
            <a:r>
              <a:rPr lang="fr-FR" altLang="fr-FR" sz="2400" b="1"/>
              <a:t>automatisation d’un système de remplissage d’une cuve,</a:t>
            </a:r>
          </a:p>
          <a:p>
            <a:pPr lvl="1"/>
            <a:r>
              <a:rPr lang="fr-FR" altLang="fr-FR" sz="2400" b="1"/>
              <a:t>formation SST,</a:t>
            </a:r>
          </a:p>
          <a:p>
            <a:pPr lvl="1"/>
            <a:r>
              <a:rPr lang="fr-FR" altLang="fr-FR" sz="2400" b="1"/>
              <a:t>sous-traitance,</a:t>
            </a:r>
          </a:p>
          <a:p>
            <a:pPr lvl="1"/>
            <a:r>
              <a:rPr lang="fr-FR" altLang="fr-FR" sz="2400" b="1"/>
              <a:t>lunettes,</a:t>
            </a:r>
          </a:p>
          <a:p>
            <a:pPr lvl="1"/>
            <a:r>
              <a:rPr lang="fr-FR" altLang="fr-FR" sz="2400" b="1"/>
              <a:t>filet,</a:t>
            </a:r>
          </a:p>
          <a:p>
            <a:pPr lvl="1"/>
            <a:r>
              <a:rPr lang="fr-FR" altLang="fr-FR" sz="2400" b="1"/>
              <a:t>étude d’un nouveau produit ou système,</a:t>
            </a:r>
          </a:p>
          <a:p>
            <a:pPr lvl="1"/>
            <a:r>
              <a:rPr lang="fr-FR" altLang="fr-FR" sz="2400" b="1"/>
              <a:t>harnais,</a:t>
            </a:r>
          </a:p>
          <a:p>
            <a:pPr lvl="1"/>
            <a:r>
              <a:rPr lang="fr-FR" altLang="fr-FR" sz="2400" b="1"/>
              <a:t>fiche de poste,</a:t>
            </a:r>
          </a:p>
          <a:p>
            <a:pPr lvl="1"/>
            <a:r>
              <a:rPr lang="fr-FR" altLang="fr-FR" sz="2400" b="1"/>
              <a:t>rideaux de soudure.  </a:t>
            </a:r>
            <a:endParaRPr lang="fr-FR" altLang="fr-FR" sz="2400"/>
          </a:p>
          <a:p>
            <a:endParaRPr lang="fr-FR" altLang="fr-FR" sz="2800"/>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a:extLst>
              <a:ext uri="{FF2B5EF4-FFF2-40B4-BE49-F238E27FC236}">
                <a16:creationId xmlns:a16="http://schemas.microsoft.com/office/drawing/2014/main" id="{14FD66DA-E5CF-4925-BDD4-95828122F2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4060" t="18826" r="14938" b="3336"/>
          <a:stretch>
            <a:fillRect/>
          </a:stretch>
        </p:blipFill>
        <p:spPr bwMode="auto">
          <a:xfrm>
            <a:off x="2700338" y="4763"/>
            <a:ext cx="4824412" cy="681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a:extLst>
              <a:ext uri="{FF2B5EF4-FFF2-40B4-BE49-F238E27FC236}">
                <a16:creationId xmlns:a16="http://schemas.microsoft.com/office/drawing/2014/main" id="{FF846B4F-4142-4587-A9AD-F184D2EEB0F9}"/>
              </a:ext>
            </a:extLst>
          </p:cNvPr>
          <p:cNvSpPr>
            <a:spLocks noGrp="1" noChangeArrowheads="1"/>
          </p:cNvSpPr>
          <p:nvPr>
            <p:ph type="title"/>
          </p:nvPr>
        </p:nvSpPr>
        <p:spPr/>
        <p:txBody>
          <a:bodyPr/>
          <a:lstStyle/>
          <a:p>
            <a:r>
              <a:rPr lang="fr-FR" altLang="fr-FR"/>
              <a:t>Définitions norme EN1050</a:t>
            </a:r>
          </a:p>
        </p:txBody>
      </p:sp>
      <p:graphicFrame>
        <p:nvGraphicFramePr>
          <p:cNvPr id="4" name="Espace réservé du contenu 3">
            <a:extLst>
              <a:ext uri="{FF2B5EF4-FFF2-40B4-BE49-F238E27FC236}">
                <a16:creationId xmlns:a16="http://schemas.microsoft.com/office/drawing/2014/main" id="{03A5ADE7-E345-4625-A84E-0074711325D0}"/>
              </a:ext>
            </a:extLst>
          </p:cNvPr>
          <p:cNvGraphicFramePr>
            <a:graphicFrameLocks noGrp="1"/>
          </p:cNvGraphicFramePr>
          <p:nvPr>
            <p:ph idx="1"/>
          </p:nvPr>
        </p:nvGraphicFramePr>
        <p:xfrm>
          <a:off x="107950" y="5157788"/>
          <a:ext cx="8928100" cy="1608138"/>
        </p:xfrm>
        <a:graphic>
          <a:graphicData uri="http://schemas.openxmlformats.org/drawingml/2006/table">
            <a:tbl>
              <a:tblPr firstRow="1" firstCol="1" lastRow="1" lastCol="1" bandRow="1" bandCol="1">
                <a:tableStyleId>{5C22544A-7EE6-4342-B048-85BDC9FD1C3A}</a:tableStyleId>
              </a:tblPr>
              <a:tblGrid>
                <a:gridCol w="4464050">
                  <a:extLst>
                    <a:ext uri="{9D8B030D-6E8A-4147-A177-3AD203B41FA5}">
                      <a16:colId xmlns:a16="http://schemas.microsoft.com/office/drawing/2014/main" val="20000"/>
                    </a:ext>
                  </a:extLst>
                </a:gridCol>
                <a:gridCol w="4464050">
                  <a:extLst>
                    <a:ext uri="{9D8B030D-6E8A-4147-A177-3AD203B41FA5}">
                      <a16:colId xmlns:a16="http://schemas.microsoft.com/office/drawing/2014/main" val="20001"/>
                    </a:ext>
                  </a:extLst>
                </a:gridCol>
              </a:tblGrid>
              <a:tr h="545446">
                <a:tc>
                  <a:txBody>
                    <a:bodyPr/>
                    <a:lstStyle/>
                    <a:p>
                      <a:pPr marL="100965" algn="l">
                        <a:spcBef>
                          <a:spcPts val="600"/>
                        </a:spcBef>
                        <a:spcAft>
                          <a:spcPts val="600"/>
                        </a:spcAft>
                      </a:pPr>
                      <a:r>
                        <a:rPr lang="fr-FR" sz="1800" dirty="0">
                          <a:solidFill>
                            <a:schemeClr val="bg2"/>
                          </a:solidFill>
                          <a:effectLst/>
                        </a:rPr>
                        <a:t>Maintenance des installations électriques : 2</a:t>
                      </a:r>
                      <a:endParaRPr lang="fr-FR" sz="1800" dirty="0">
                        <a:solidFill>
                          <a:schemeClr val="bg2"/>
                        </a:solidFill>
                        <a:effectLst/>
                        <a:latin typeface="Arial"/>
                        <a:ea typeface="Times New Roman"/>
                      </a:endParaRPr>
                    </a:p>
                  </a:txBody>
                  <a:tcPr marL="68573" marR="68573" marT="0" marB="0"/>
                </a:tc>
                <a:tc>
                  <a:txBody>
                    <a:bodyPr/>
                    <a:lstStyle/>
                    <a:p>
                      <a:pPr marL="100965" algn="l">
                        <a:spcBef>
                          <a:spcPts val="600"/>
                        </a:spcBef>
                        <a:spcAft>
                          <a:spcPts val="600"/>
                        </a:spcAft>
                      </a:pPr>
                      <a:r>
                        <a:rPr lang="fr-FR" sz="1800" dirty="0">
                          <a:solidFill>
                            <a:schemeClr val="bg2"/>
                          </a:solidFill>
                          <a:effectLst/>
                        </a:rPr>
                        <a:t>Contact direct : 4</a:t>
                      </a:r>
                      <a:endParaRPr lang="fr-FR" sz="1800" dirty="0">
                        <a:solidFill>
                          <a:schemeClr val="bg2"/>
                        </a:solidFill>
                        <a:effectLst/>
                        <a:latin typeface="Arial"/>
                        <a:ea typeface="Times New Roman"/>
                      </a:endParaRPr>
                    </a:p>
                  </a:txBody>
                  <a:tcPr marL="68573" marR="68573" marT="0" marB="0"/>
                </a:tc>
                <a:extLst>
                  <a:ext uri="{0D108BD9-81ED-4DB2-BD59-A6C34878D82A}">
                    <a16:rowId xmlns:a16="http://schemas.microsoft.com/office/drawing/2014/main" val="10000"/>
                  </a:ext>
                </a:extLst>
              </a:tr>
              <a:tr h="531346">
                <a:tc>
                  <a:txBody>
                    <a:bodyPr/>
                    <a:lstStyle/>
                    <a:p>
                      <a:pPr marL="100965" algn="l">
                        <a:spcBef>
                          <a:spcPts val="600"/>
                        </a:spcBef>
                        <a:spcAft>
                          <a:spcPts val="600"/>
                        </a:spcAft>
                      </a:pPr>
                      <a:r>
                        <a:rPr lang="fr-FR" sz="1800" dirty="0">
                          <a:solidFill>
                            <a:schemeClr val="bg2"/>
                          </a:solidFill>
                          <a:effectLst/>
                        </a:rPr>
                        <a:t>Arrêt cardiaque : 6</a:t>
                      </a:r>
                      <a:endParaRPr lang="fr-FR" sz="1800" dirty="0">
                        <a:solidFill>
                          <a:schemeClr val="bg2"/>
                        </a:solidFill>
                        <a:effectLst/>
                        <a:latin typeface="Arial"/>
                        <a:ea typeface="Times New Roman"/>
                      </a:endParaRPr>
                    </a:p>
                  </a:txBody>
                  <a:tcPr marL="68573" marR="68573" marT="0" marB="0"/>
                </a:tc>
                <a:tc>
                  <a:txBody>
                    <a:bodyPr/>
                    <a:lstStyle/>
                    <a:p>
                      <a:pPr marL="100965" algn="l">
                        <a:spcBef>
                          <a:spcPts val="600"/>
                        </a:spcBef>
                        <a:spcAft>
                          <a:spcPts val="600"/>
                        </a:spcAft>
                      </a:pPr>
                      <a:r>
                        <a:rPr lang="fr-FR" sz="1800" dirty="0">
                          <a:solidFill>
                            <a:schemeClr val="bg2"/>
                          </a:solidFill>
                          <a:effectLst/>
                        </a:rPr>
                        <a:t>Travail à proximité du fil dénudé : 3</a:t>
                      </a:r>
                      <a:endParaRPr lang="fr-FR" sz="1800" dirty="0">
                        <a:solidFill>
                          <a:schemeClr val="bg2"/>
                        </a:solidFill>
                        <a:effectLst/>
                        <a:latin typeface="Arial"/>
                        <a:ea typeface="Times New Roman"/>
                      </a:endParaRPr>
                    </a:p>
                  </a:txBody>
                  <a:tcPr marL="68573" marR="68573" marT="0" marB="0"/>
                </a:tc>
                <a:extLst>
                  <a:ext uri="{0D108BD9-81ED-4DB2-BD59-A6C34878D82A}">
                    <a16:rowId xmlns:a16="http://schemas.microsoft.com/office/drawing/2014/main" val="10001"/>
                  </a:ext>
                </a:extLst>
              </a:tr>
              <a:tr h="531346">
                <a:tc>
                  <a:txBody>
                    <a:bodyPr/>
                    <a:lstStyle/>
                    <a:p>
                      <a:pPr marL="100965" algn="l">
                        <a:spcBef>
                          <a:spcPts val="600"/>
                        </a:spcBef>
                        <a:spcAft>
                          <a:spcPts val="600"/>
                        </a:spcAft>
                      </a:pPr>
                      <a:r>
                        <a:rPr lang="fr-FR" sz="1800" dirty="0">
                          <a:solidFill>
                            <a:schemeClr val="bg2"/>
                          </a:solidFill>
                          <a:effectLst/>
                        </a:rPr>
                        <a:t>Fil dénudé sous tension : 1</a:t>
                      </a:r>
                      <a:endParaRPr lang="fr-FR" sz="1800" dirty="0">
                        <a:solidFill>
                          <a:schemeClr val="bg2"/>
                        </a:solidFill>
                        <a:effectLst/>
                        <a:latin typeface="Arial"/>
                        <a:ea typeface="Times New Roman"/>
                      </a:endParaRPr>
                    </a:p>
                  </a:txBody>
                  <a:tcPr marL="68573" marR="68573" marT="0" marB="0"/>
                </a:tc>
                <a:tc>
                  <a:txBody>
                    <a:bodyPr/>
                    <a:lstStyle/>
                    <a:p>
                      <a:pPr marL="100965" algn="l">
                        <a:spcBef>
                          <a:spcPts val="600"/>
                        </a:spcBef>
                        <a:spcAft>
                          <a:spcPts val="600"/>
                        </a:spcAft>
                      </a:pPr>
                      <a:r>
                        <a:rPr lang="fr-FR" sz="1800" dirty="0">
                          <a:solidFill>
                            <a:schemeClr val="bg2"/>
                          </a:solidFill>
                          <a:effectLst/>
                        </a:rPr>
                        <a:t>Electrisation : 5</a:t>
                      </a:r>
                      <a:endParaRPr lang="fr-FR" sz="1800" dirty="0">
                        <a:solidFill>
                          <a:schemeClr val="bg2"/>
                        </a:solidFill>
                        <a:effectLst/>
                        <a:latin typeface="Arial"/>
                        <a:ea typeface="Times New Roman"/>
                      </a:endParaRPr>
                    </a:p>
                  </a:txBody>
                  <a:tcPr marL="68573" marR="68573" marT="0" marB="0"/>
                </a:tc>
                <a:extLst>
                  <a:ext uri="{0D108BD9-81ED-4DB2-BD59-A6C34878D82A}">
                    <a16:rowId xmlns:a16="http://schemas.microsoft.com/office/drawing/2014/main" val="10002"/>
                  </a:ext>
                </a:extLst>
              </a:tr>
            </a:tbl>
          </a:graphicData>
        </a:graphic>
      </p:graphicFrame>
      <p:sp>
        <p:nvSpPr>
          <p:cNvPr id="5" name="Rectangle 1">
            <a:extLst>
              <a:ext uri="{FF2B5EF4-FFF2-40B4-BE49-F238E27FC236}">
                <a16:creationId xmlns:a16="http://schemas.microsoft.com/office/drawing/2014/main" id="{6C7DC6D0-16BF-4156-82A2-E570528892C9}"/>
              </a:ext>
            </a:extLst>
          </p:cNvPr>
          <p:cNvSpPr>
            <a:spLocks noChangeArrowheads="1"/>
          </p:cNvSpPr>
          <p:nvPr/>
        </p:nvSpPr>
        <p:spPr bwMode="auto">
          <a:xfrm>
            <a:off x="107950" y="1519238"/>
            <a:ext cx="8928100" cy="335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342900" indent="-342900" algn="just">
              <a:buFont typeface="+mj-lt"/>
              <a:buAutoNum type="arabicPeriod"/>
              <a:tabLst>
                <a:tab pos="557213" algn="l"/>
              </a:tabLst>
              <a:defRPr/>
            </a:pPr>
            <a:r>
              <a:rPr lang="fr-FR" sz="1600" b="1" i="1" u="sng" dirty="0">
                <a:latin typeface="Arial" pitchFamily="34" charset="0"/>
                <a:ea typeface="Times New Roman" pitchFamily="18" charset="0"/>
                <a:cs typeface="Arial" pitchFamily="34" charset="0"/>
              </a:rPr>
              <a:t>Danger</a:t>
            </a:r>
            <a:r>
              <a:rPr lang="fr-FR" sz="1600" b="1" i="1" u="sng" dirty="0">
                <a:latin typeface="Arial Narrow"/>
                <a:ea typeface="Times New Roman" pitchFamily="18" charset="0"/>
                <a:cs typeface="Arial" pitchFamily="34" charset="0"/>
              </a:rPr>
              <a:t> </a:t>
            </a:r>
            <a:r>
              <a:rPr lang="fr-FR" sz="1600" b="1" i="1" u="sng" dirty="0">
                <a:latin typeface="Arial" pitchFamily="34" charset="0"/>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 c</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est la cause capable de provoquer une l</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sion ou une atteinte </a:t>
            </a:r>
            <a:r>
              <a:rPr lang="fr-FR" sz="1600" dirty="0">
                <a:latin typeface="Arial Narrow"/>
                <a:ea typeface="Times New Roman" pitchFamily="18" charset="0"/>
                <a:cs typeface="Arial" pitchFamily="34" charset="0"/>
              </a:rPr>
              <a:t>à</a:t>
            </a:r>
            <a:r>
              <a:rPr lang="fr-FR" sz="1600" dirty="0">
                <a:latin typeface="Arial" pitchFamily="34" charset="0"/>
                <a:ea typeface="Times New Roman" pitchFamily="18" charset="0"/>
                <a:cs typeface="Arial" pitchFamily="34" charset="0"/>
              </a:rPr>
              <a:t> la sant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(tout ce qui s</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av</a:t>
            </a:r>
            <a:r>
              <a:rPr lang="fr-FR" sz="1600" dirty="0">
                <a:latin typeface="Arial Narrow"/>
                <a:ea typeface="Times New Roman" pitchFamily="18" charset="0"/>
                <a:cs typeface="Arial" pitchFamily="34" charset="0"/>
              </a:rPr>
              <a:t>è</a:t>
            </a:r>
            <a:r>
              <a:rPr lang="fr-FR" sz="1600" dirty="0">
                <a:latin typeface="Arial" pitchFamily="34" charset="0"/>
                <a:ea typeface="Times New Roman" pitchFamily="18" charset="0"/>
                <a:cs typeface="Arial" pitchFamily="34" charset="0"/>
              </a:rPr>
              <a:t>re incompatible, par nature, avec l</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int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grit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de l</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individu).</a:t>
            </a:r>
            <a:endParaRPr lang="fr-FR" sz="1050" dirty="0"/>
          </a:p>
          <a:p>
            <a:pPr marL="342900" indent="-342900" algn="just">
              <a:buFont typeface="+mj-lt"/>
              <a:buAutoNum type="arabicPeriod"/>
              <a:tabLst>
                <a:tab pos="557213" algn="l"/>
              </a:tabLst>
              <a:defRPr/>
            </a:pPr>
            <a:r>
              <a:rPr lang="fr-FR" sz="1600" b="1" i="1" u="sng" dirty="0">
                <a:latin typeface="Arial" pitchFamily="34" charset="0"/>
                <a:ea typeface="Times New Roman" pitchFamily="18" charset="0"/>
                <a:cs typeface="Arial" pitchFamily="34" charset="0"/>
              </a:rPr>
              <a:t>Situation de travail</a:t>
            </a:r>
            <a:r>
              <a:rPr lang="fr-FR" sz="1600" b="1" i="1" u="sng" dirty="0">
                <a:latin typeface="Arial Narrow"/>
                <a:ea typeface="Times New Roman" pitchFamily="18" charset="0"/>
                <a:cs typeface="Arial" pitchFamily="34" charset="0"/>
              </a:rPr>
              <a:t> </a:t>
            </a:r>
            <a:r>
              <a:rPr lang="fr-FR" sz="1600" b="1" i="1" u="sng" dirty="0">
                <a:latin typeface="Arial" pitchFamily="34" charset="0"/>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 situation qui r</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unit, dans un environnement donn</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des moyens techniques et humains en vue d</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assurer une production.</a:t>
            </a:r>
            <a:endParaRPr lang="fr-FR" sz="1050" dirty="0"/>
          </a:p>
          <a:p>
            <a:pPr marL="342900" indent="-342900" algn="just">
              <a:buFont typeface="+mj-lt"/>
              <a:buAutoNum type="arabicPeriod"/>
              <a:tabLst>
                <a:tab pos="557213" algn="l"/>
              </a:tabLst>
              <a:defRPr/>
            </a:pPr>
            <a:r>
              <a:rPr lang="fr-FR" sz="1600" b="1" i="1" u="sng" dirty="0">
                <a:latin typeface="Arial" pitchFamily="34" charset="0"/>
                <a:ea typeface="Times New Roman" pitchFamily="18" charset="0"/>
                <a:cs typeface="Arial" pitchFamily="34" charset="0"/>
              </a:rPr>
              <a:t>Situation dangereuse</a:t>
            </a:r>
            <a:r>
              <a:rPr lang="fr-FR" sz="1600" b="1" i="1" u="sng" dirty="0">
                <a:latin typeface="Arial Narrow"/>
                <a:ea typeface="Times New Roman" pitchFamily="18" charset="0"/>
                <a:cs typeface="Arial" pitchFamily="34" charset="0"/>
              </a:rPr>
              <a:t> </a:t>
            </a:r>
            <a:r>
              <a:rPr lang="fr-FR" sz="1600" b="1" i="1" u="sng" dirty="0">
                <a:latin typeface="Arial" pitchFamily="34" charset="0"/>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 situation dans laquelle un accident est possible du fait de la pr</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sence d</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une personne en relation avec plusieurs dangers.</a:t>
            </a:r>
            <a:endParaRPr lang="fr-FR" sz="1050" dirty="0"/>
          </a:p>
          <a:p>
            <a:pPr marL="342900" indent="-342900" algn="just">
              <a:buFont typeface="+mj-lt"/>
              <a:buAutoNum type="arabicPeriod"/>
              <a:tabLst>
                <a:tab pos="557213" algn="l"/>
              </a:tabLst>
              <a:defRPr/>
            </a:pPr>
            <a:r>
              <a:rPr lang="fr-FR" sz="1600" b="1" i="1" u="sng" dirty="0">
                <a:latin typeface="Arial" pitchFamily="34" charset="0"/>
                <a:ea typeface="Times New Roman" pitchFamily="18" charset="0"/>
                <a:cs typeface="Arial" pitchFamily="34" charset="0"/>
              </a:rPr>
              <a:t>Ev</a:t>
            </a:r>
            <a:r>
              <a:rPr lang="fr-FR" sz="1600" b="1" i="1" u="sng" dirty="0">
                <a:latin typeface="Arial Narrow"/>
                <a:ea typeface="Times New Roman" pitchFamily="18" charset="0"/>
                <a:cs typeface="Arial" pitchFamily="34" charset="0"/>
              </a:rPr>
              <a:t>è</a:t>
            </a:r>
            <a:r>
              <a:rPr lang="fr-FR" sz="1600" b="1" i="1" u="sng" dirty="0">
                <a:latin typeface="Arial" pitchFamily="34" charset="0"/>
                <a:ea typeface="Times New Roman" pitchFamily="18" charset="0"/>
                <a:cs typeface="Arial" pitchFamily="34" charset="0"/>
              </a:rPr>
              <a:t>nement d</a:t>
            </a:r>
            <a:r>
              <a:rPr lang="fr-FR" sz="1600" b="1" i="1" u="sng" dirty="0">
                <a:latin typeface="Arial Narrow"/>
                <a:ea typeface="Times New Roman" pitchFamily="18" charset="0"/>
                <a:cs typeface="Arial" pitchFamily="34" charset="0"/>
              </a:rPr>
              <a:t>é</a:t>
            </a:r>
            <a:r>
              <a:rPr lang="fr-FR" sz="1600" b="1" i="1" u="sng" dirty="0">
                <a:latin typeface="Arial" pitchFamily="34" charset="0"/>
                <a:ea typeface="Times New Roman" pitchFamily="18" charset="0"/>
                <a:cs typeface="Arial" pitchFamily="34" charset="0"/>
              </a:rPr>
              <a:t>clencheur</a:t>
            </a:r>
            <a:r>
              <a:rPr lang="fr-FR" sz="1600" b="1" i="1" u="sng" dirty="0">
                <a:latin typeface="Arial Narrow"/>
                <a:ea typeface="Times New Roman" pitchFamily="18" charset="0"/>
                <a:cs typeface="Arial" pitchFamily="34" charset="0"/>
              </a:rPr>
              <a:t> </a:t>
            </a:r>
            <a:r>
              <a:rPr lang="fr-FR" sz="1600" b="1" i="1" u="sng" dirty="0">
                <a:latin typeface="Arial" pitchFamily="34" charset="0"/>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 </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v</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nement susceptible de causer un dommage.</a:t>
            </a:r>
            <a:endParaRPr lang="fr-FR" sz="1050" dirty="0"/>
          </a:p>
          <a:p>
            <a:pPr marL="342900" indent="-342900" algn="just">
              <a:buFont typeface="+mj-lt"/>
              <a:buAutoNum type="arabicPeriod"/>
              <a:tabLst>
                <a:tab pos="557213" algn="l"/>
              </a:tabLst>
              <a:defRPr/>
            </a:pPr>
            <a:r>
              <a:rPr lang="fr-FR" sz="1600" b="1" i="1" u="sng" dirty="0">
                <a:latin typeface="Arial" pitchFamily="34" charset="0"/>
                <a:ea typeface="Times New Roman" pitchFamily="18" charset="0"/>
                <a:cs typeface="Arial" pitchFamily="34" charset="0"/>
              </a:rPr>
              <a:t>Risque</a:t>
            </a:r>
            <a:r>
              <a:rPr lang="fr-FR" sz="1600" b="1" i="1" u="sng" dirty="0">
                <a:latin typeface="Arial Narrow"/>
                <a:ea typeface="Times New Roman" pitchFamily="18" charset="0"/>
                <a:cs typeface="Arial" pitchFamily="34" charset="0"/>
              </a:rPr>
              <a:t> </a:t>
            </a:r>
            <a:r>
              <a:rPr lang="fr-FR" sz="1600" b="1" i="1" u="sng" dirty="0">
                <a:latin typeface="Arial" pitchFamily="34" charset="0"/>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 c</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est la combinaison de la probabilit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d</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apparition d</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un dommage et de la gravit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de ce dommage pouvant survenir dans une situation dangereuse (</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ventualit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d</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une rencontre entre l</a:t>
            </a:r>
            <a:r>
              <a:rPr lang="fr-FR" sz="1600" dirty="0">
                <a:latin typeface="Arial Narrow"/>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homme et un danger auquel il peut être expos</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a:t>
            </a:r>
            <a:endParaRPr lang="fr-FR" sz="1050" dirty="0"/>
          </a:p>
          <a:p>
            <a:pPr marL="342900" indent="-342900" algn="just">
              <a:buFont typeface="+mj-lt"/>
              <a:buAutoNum type="arabicPeriod"/>
              <a:tabLst>
                <a:tab pos="557213" algn="l"/>
              </a:tabLst>
              <a:defRPr/>
            </a:pPr>
            <a:r>
              <a:rPr lang="fr-FR" sz="1600" b="1" i="1" u="sng" dirty="0">
                <a:latin typeface="Arial" pitchFamily="34" charset="0"/>
                <a:ea typeface="Times New Roman" pitchFamily="18" charset="0"/>
                <a:cs typeface="Arial" pitchFamily="34" charset="0"/>
              </a:rPr>
              <a:t>Dommage</a:t>
            </a:r>
            <a:r>
              <a:rPr lang="fr-FR" sz="1600" b="1" i="1" u="sng" dirty="0">
                <a:latin typeface="Arial Narrow"/>
                <a:ea typeface="Times New Roman" pitchFamily="18" charset="0"/>
                <a:cs typeface="Arial" pitchFamily="34" charset="0"/>
              </a:rPr>
              <a:t> </a:t>
            </a:r>
            <a:r>
              <a:rPr lang="fr-FR" sz="1600" b="1" i="1" u="sng" dirty="0">
                <a:latin typeface="Arial" pitchFamily="34" charset="0"/>
                <a:ea typeface="Times New Roman" pitchFamily="18" charset="0"/>
                <a:cs typeface="Arial" pitchFamily="34" charset="0"/>
              </a:rPr>
              <a:t>:</a:t>
            </a:r>
            <a:r>
              <a:rPr lang="fr-FR" sz="1600" dirty="0">
                <a:latin typeface="Arial" pitchFamily="34" charset="0"/>
                <a:ea typeface="Times New Roman" pitchFamily="18" charset="0"/>
                <a:cs typeface="Arial" pitchFamily="34" charset="0"/>
              </a:rPr>
              <a:t> l</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sion physique et/ou atteinte </a:t>
            </a:r>
            <a:r>
              <a:rPr lang="fr-FR" sz="1600" dirty="0">
                <a:latin typeface="Arial Narrow"/>
                <a:ea typeface="Times New Roman" pitchFamily="18" charset="0"/>
                <a:cs typeface="Arial" pitchFamily="34" charset="0"/>
              </a:rPr>
              <a:t>à</a:t>
            </a:r>
            <a:r>
              <a:rPr lang="fr-FR" sz="1600" dirty="0">
                <a:latin typeface="Arial" pitchFamily="34" charset="0"/>
                <a:ea typeface="Times New Roman" pitchFamily="18" charset="0"/>
                <a:cs typeface="Arial" pitchFamily="34" charset="0"/>
              </a:rPr>
              <a:t> la sant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 ou aux biens (tout </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v</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nement non souhait</a:t>
            </a:r>
            <a:r>
              <a:rPr lang="fr-FR" sz="1600" dirty="0">
                <a:latin typeface="Arial Narrow"/>
                <a:ea typeface="Times New Roman" pitchFamily="18" charset="0"/>
                <a:cs typeface="Arial" pitchFamily="34" charset="0"/>
              </a:rPr>
              <a:t>é</a:t>
            </a:r>
            <a:r>
              <a:rPr lang="fr-FR" sz="1600" dirty="0">
                <a:latin typeface="Arial" pitchFamily="34" charset="0"/>
                <a:ea typeface="Times New Roman" pitchFamily="18" charset="0"/>
                <a:cs typeface="Arial" pitchFamily="34" charset="0"/>
              </a:rPr>
              <a:t>).</a:t>
            </a:r>
            <a:endParaRPr lang="fr-FR" sz="1050" dirty="0"/>
          </a:p>
          <a:p>
            <a:pPr algn="ctr">
              <a:tabLst>
                <a:tab pos="557213" algn="l"/>
              </a:tabLst>
              <a:defRPr/>
            </a:pPr>
            <a:r>
              <a:rPr lang="fr-FR" sz="2000" b="1" dirty="0">
                <a:solidFill>
                  <a:schemeClr val="tx2"/>
                </a:solidFill>
                <a:latin typeface="Lucida Handwriting" pitchFamily="66" charset="0"/>
                <a:ea typeface="Times New Roman" pitchFamily="18" charset="0"/>
                <a:cs typeface="Arial" pitchFamily="34" charset="0"/>
              </a:rPr>
              <a:t>Relier les 6 termes suivants </a:t>
            </a:r>
            <a:r>
              <a:rPr lang="fr-FR" sz="2000" b="1" dirty="0">
                <a:solidFill>
                  <a:schemeClr val="tx2"/>
                </a:solidFill>
                <a:latin typeface="Arial Narrow"/>
                <a:ea typeface="Times New Roman" pitchFamily="18" charset="0"/>
                <a:cs typeface="Arial" pitchFamily="34" charset="0"/>
              </a:rPr>
              <a:t>à</a:t>
            </a:r>
            <a:r>
              <a:rPr lang="fr-FR" sz="2000" b="1" dirty="0">
                <a:solidFill>
                  <a:schemeClr val="tx2"/>
                </a:solidFill>
                <a:latin typeface="Lucida Handwriting" pitchFamily="66" charset="0"/>
                <a:ea typeface="Times New Roman" pitchFamily="18" charset="0"/>
                <a:cs typeface="Arial" pitchFamily="34" charset="0"/>
              </a:rPr>
              <a:t> leur d</a:t>
            </a:r>
            <a:r>
              <a:rPr lang="fr-FR" sz="2000" b="1" dirty="0">
                <a:solidFill>
                  <a:schemeClr val="tx2"/>
                </a:solidFill>
                <a:latin typeface="Arial Narrow"/>
                <a:ea typeface="Times New Roman" pitchFamily="18" charset="0"/>
                <a:cs typeface="Arial" pitchFamily="34" charset="0"/>
              </a:rPr>
              <a:t>é</a:t>
            </a:r>
            <a:r>
              <a:rPr lang="fr-FR" sz="2000" b="1" dirty="0">
                <a:solidFill>
                  <a:schemeClr val="tx2"/>
                </a:solidFill>
                <a:latin typeface="Lucida Handwriting" pitchFamily="66" charset="0"/>
                <a:ea typeface="Times New Roman" pitchFamily="18" charset="0"/>
                <a:cs typeface="Arial" pitchFamily="34" charset="0"/>
              </a:rPr>
              <a:t>finition :</a:t>
            </a:r>
            <a:endParaRPr lang="fr-FR" sz="4400" dirty="0">
              <a:solidFill>
                <a:schemeClr val="tx2"/>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6" presetClass="entr" presetSubtype="32" fill="hold"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animEffect transition="in" filter="circle(out)">
                                      <p:cBhvr>
                                        <p:cTn id="43" dur="2000"/>
                                        <p:tgtEl>
                                          <p:spTgt spid="5">
                                            <p:txEl>
                                              <p:pRg st="6" end="6"/>
                                            </p:txEl>
                                          </p:spTgt>
                                        </p:tgtEl>
                                      </p:cBhvr>
                                    </p:animEffect>
                                  </p:childTnLst>
                                </p:cTn>
                              </p:par>
                              <p:par>
                                <p:cTn id="44" presetID="53" presetClass="entr" presetSubtype="16"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p:cTn id="46" dur="500" fill="hold"/>
                                        <p:tgtEl>
                                          <p:spTgt spid="4"/>
                                        </p:tgtEl>
                                        <p:attrNameLst>
                                          <p:attrName>ppt_w</p:attrName>
                                        </p:attrNameLst>
                                      </p:cBhvr>
                                      <p:tavLst>
                                        <p:tav tm="0">
                                          <p:val>
                                            <p:fltVal val="0"/>
                                          </p:val>
                                        </p:tav>
                                        <p:tav tm="100000">
                                          <p:val>
                                            <p:strVal val="#ppt_w"/>
                                          </p:val>
                                        </p:tav>
                                      </p:tavLst>
                                    </p:anim>
                                    <p:anim calcmode="lin" valueType="num">
                                      <p:cBhvr>
                                        <p:cTn id="47" dur="500" fill="hold"/>
                                        <p:tgtEl>
                                          <p:spTgt spid="4"/>
                                        </p:tgtEl>
                                        <p:attrNameLst>
                                          <p:attrName>ppt_h</p:attrName>
                                        </p:attrNameLst>
                                      </p:cBhvr>
                                      <p:tavLst>
                                        <p:tav tm="0">
                                          <p:val>
                                            <p:fltVal val="0"/>
                                          </p:val>
                                        </p:tav>
                                        <p:tav tm="100000">
                                          <p:val>
                                            <p:strVal val="#ppt_h"/>
                                          </p:val>
                                        </p:tav>
                                      </p:tavLst>
                                    </p:anim>
                                    <p:animEffect transition="in" filter="fade">
                                      <p:cBhvr>
                                        <p:cTn id="4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6">
            <a:extLst>
              <a:ext uri="{FF2B5EF4-FFF2-40B4-BE49-F238E27FC236}">
                <a16:creationId xmlns:a16="http://schemas.microsoft.com/office/drawing/2014/main" id="{E556CC04-8462-46B2-BA86-F69F40D11B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812" t="22029" r="52312" b="6209"/>
          <a:stretch>
            <a:fillRect/>
          </a:stretch>
        </p:blipFill>
        <p:spPr bwMode="auto">
          <a:xfrm>
            <a:off x="2339975" y="390525"/>
            <a:ext cx="5256213" cy="645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re 1">
            <a:extLst>
              <a:ext uri="{FF2B5EF4-FFF2-40B4-BE49-F238E27FC236}">
                <a16:creationId xmlns:a16="http://schemas.microsoft.com/office/drawing/2014/main" id="{9E8BEC79-7C51-48E3-A452-CC5B152C9D56}"/>
              </a:ext>
            </a:extLst>
          </p:cNvPr>
          <p:cNvSpPr>
            <a:spLocks noGrp="1" noChangeArrowheads="1"/>
          </p:cNvSpPr>
          <p:nvPr>
            <p:ph type="title"/>
          </p:nvPr>
        </p:nvSpPr>
        <p:spPr>
          <a:xfrm>
            <a:off x="251520" y="620688"/>
            <a:ext cx="2935238" cy="1325563"/>
          </a:xfrm>
        </p:spPr>
        <p:txBody>
          <a:bodyPr>
            <a:normAutofit fontScale="90000"/>
          </a:bodyPr>
          <a:lstStyle/>
          <a:p>
            <a:r>
              <a:rPr lang="fr-FR" altLang="fr-FR" dirty="0"/>
              <a:t>DEMARCHE DE MAITRISE DES RISQUES</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DD93856-9DAD-48DA-8C98-051A887F12D6}"/>
              </a:ext>
            </a:extLst>
          </p:cNvPr>
          <p:cNvSpPr>
            <a:spLocks noGrp="1" noChangeArrowheads="1"/>
          </p:cNvSpPr>
          <p:nvPr>
            <p:ph type="title"/>
          </p:nvPr>
        </p:nvSpPr>
        <p:spPr>
          <a:xfrm>
            <a:off x="457200" y="504032"/>
            <a:ext cx="8229600" cy="487362"/>
          </a:xfrm>
          <a:solidFill>
            <a:srgbClr val="FFCC00"/>
          </a:solidFill>
          <a:extLst>
            <a:ext uri="{91240B29-F687-4F45-9708-019B960494DF}">
              <a14:hiddenLine xmlns:a14="http://schemas.microsoft.com/office/drawing/2010/main" w="9525" cap="flat" cmpd="sng">
                <a:solidFill>
                  <a:srgbClr val="008080"/>
                </a:solidFill>
                <a:prstDash val="solid"/>
                <a:miter lim="800000"/>
                <a:headEnd/>
                <a:tailEnd/>
              </a14:hiddenLine>
            </a:ext>
          </a:extLst>
        </p:spPr>
        <p:txBody>
          <a:bodyPr lIns="0" tIns="0" rIns="0" bIns="0" anchor="t">
            <a:spAutoFit/>
          </a:bodyPr>
          <a:lstStyle/>
          <a:p>
            <a:pPr eaLnBrk="1" hangingPunct="1"/>
            <a:r>
              <a:rPr lang="fr-FR" altLang="fr-FR" sz="3200">
                <a:solidFill>
                  <a:srgbClr val="183B97"/>
                </a:solidFill>
              </a:rPr>
              <a:t>processus d'apparition d'un dommage</a:t>
            </a:r>
          </a:p>
        </p:txBody>
      </p:sp>
      <p:sp>
        <p:nvSpPr>
          <p:cNvPr id="4099" name="Text Box 3">
            <a:extLst>
              <a:ext uri="{FF2B5EF4-FFF2-40B4-BE49-F238E27FC236}">
                <a16:creationId xmlns:a16="http://schemas.microsoft.com/office/drawing/2014/main" id="{10183442-5E42-49B7-9D10-43E9A80D3405}"/>
              </a:ext>
            </a:extLst>
          </p:cNvPr>
          <p:cNvSpPr txBox="1">
            <a:spLocks noChangeArrowheads="1"/>
          </p:cNvSpPr>
          <p:nvPr/>
        </p:nvSpPr>
        <p:spPr bwMode="auto">
          <a:xfrm>
            <a:off x="6581774" y="4365104"/>
            <a:ext cx="2598738"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92100" indent="-2921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dirty="0">
                <a:solidFill>
                  <a:schemeClr val="tx2"/>
                </a:solidFill>
                <a:latin typeface="Verdana" panose="020B0604030504040204" pitchFamily="34" charset="0"/>
              </a:rPr>
              <a:t>    l’événement déclencheur</a:t>
            </a:r>
            <a:br>
              <a:rPr lang="fr-FR" altLang="fr-FR" sz="2000" dirty="0">
                <a:solidFill>
                  <a:schemeClr val="tx2"/>
                </a:solidFill>
                <a:latin typeface="Verdana" panose="020B0604030504040204" pitchFamily="34" charset="0"/>
              </a:rPr>
            </a:br>
            <a:r>
              <a:rPr lang="fr-FR" altLang="fr-FR" sz="2000" dirty="0">
                <a:solidFill>
                  <a:schemeClr val="tx2"/>
                </a:solidFill>
                <a:latin typeface="Verdana" panose="020B0604030504040204" pitchFamily="34" charset="0"/>
              </a:rPr>
              <a:t>est caractérisé par sa</a:t>
            </a:r>
            <a:br>
              <a:rPr lang="fr-FR" altLang="fr-FR" sz="2000" dirty="0">
                <a:solidFill>
                  <a:schemeClr val="tx2"/>
                </a:solidFill>
                <a:latin typeface="Verdana" panose="020B0604030504040204" pitchFamily="34" charset="0"/>
              </a:rPr>
            </a:br>
            <a:r>
              <a:rPr lang="fr-FR" altLang="fr-FR" sz="2000" dirty="0">
                <a:solidFill>
                  <a:schemeClr val="tx2"/>
                </a:solidFill>
                <a:latin typeface="Verdana" panose="020B0604030504040204" pitchFamily="34" charset="0"/>
              </a:rPr>
              <a:t>probabilité d’apparition</a:t>
            </a:r>
            <a:r>
              <a:rPr lang="fr-FR" altLang="fr-FR" sz="2400" dirty="0">
                <a:solidFill>
                  <a:schemeClr val="tx2"/>
                </a:solidFill>
                <a:latin typeface="Verdana" panose="020B0604030504040204" pitchFamily="34" charset="0"/>
              </a:rPr>
              <a:t> </a:t>
            </a:r>
          </a:p>
        </p:txBody>
      </p:sp>
      <p:grpSp>
        <p:nvGrpSpPr>
          <p:cNvPr id="4100" name="Group 4">
            <a:extLst>
              <a:ext uri="{FF2B5EF4-FFF2-40B4-BE49-F238E27FC236}">
                <a16:creationId xmlns:a16="http://schemas.microsoft.com/office/drawing/2014/main" id="{57F70DBD-73DD-4709-93D6-290FDAEA281E}"/>
              </a:ext>
            </a:extLst>
          </p:cNvPr>
          <p:cNvGrpSpPr>
            <a:grpSpLocks/>
          </p:cNvGrpSpPr>
          <p:nvPr/>
        </p:nvGrpSpPr>
        <p:grpSpPr bwMode="auto">
          <a:xfrm>
            <a:off x="0" y="4653136"/>
            <a:ext cx="4495800" cy="1479550"/>
            <a:chOff x="0" y="2832"/>
            <a:chExt cx="2832" cy="932"/>
          </a:xfrm>
        </p:grpSpPr>
        <p:sp>
          <p:nvSpPr>
            <p:cNvPr id="3094" name="Text Box 5">
              <a:extLst>
                <a:ext uri="{FF2B5EF4-FFF2-40B4-BE49-F238E27FC236}">
                  <a16:creationId xmlns:a16="http://schemas.microsoft.com/office/drawing/2014/main" id="{59A45F5F-3F35-4DB2-94FE-EBC3E7FDBC7A}"/>
                </a:ext>
              </a:extLst>
            </p:cNvPr>
            <p:cNvSpPr txBox="1">
              <a:spLocks noChangeArrowheads="1"/>
            </p:cNvSpPr>
            <p:nvPr/>
          </p:nvSpPr>
          <p:spPr bwMode="auto">
            <a:xfrm>
              <a:off x="0" y="3552"/>
              <a:ext cx="124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fr-FR" altLang="fr-FR" sz="1600" b="1">
                  <a:solidFill>
                    <a:schemeClr val="tx2"/>
                  </a:solidFill>
                  <a:latin typeface="Verdana" panose="020B0604030504040204" pitchFamily="34" charset="0"/>
                </a:rPr>
                <a:t>décès</a:t>
              </a:r>
            </a:p>
          </p:txBody>
        </p:sp>
        <p:grpSp>
          <p:nvGrpSpPr>
            <p:cNvPr id="3095" name="Group 6">
              <a:extLst>
                <a:ext uri="{FF2B5EF4-FFF2-40B4-BE49-F238E27FC236}">
                  <a16:creationId xmlns:a16="http://schemas.microsoft.com/office/drawing/2014/main" id="{CADCD638-4189-401B-8857-CA700993D229}"/>
                </a:ext>
              </a:extLst>
            </p:cNvPr>
            <p:cNvGrpSpPr>
              <a:grpSpLocks/>
            </p:cNvGrpSpPr>
            <p:nvPr/>
          </p:nvGrpSpPr>
          <p:grpSpPr bwMode="auto">
            <a:xfrm>
              <a:off x="0" y="2832"/>
              <a:ext cx="2832" cy="692"/>
              <a:chOff x="0" y="2832"/>
              <a:chExt cx="2832" cy="692"/>
            </a:xfrm>
          </p:grpSpPr>
          <p:sp>
            <p:nvSpPr>
              <p:cNvPr id="3096" name="Text Box 7">
                <a:extLst>
                  <a:ext uri="{FF2B5EF4-FFF2-40B4-BE49-F238E27FC236}">
                    <a16:creationId xmlns:a16="http://schemas.microsoft.com/office/drawing/2014/main" id="{EEE50E0B-D26E-4232-A95B-BCC1F2F529D3}"/>
                  </a:ext>
                </a:extLst>
              </p:cNvPr>
              <p:cNvSpPr txBox="1">
                <a:spLocks noChangeArrowheads="1"/>
              </p:cNvSpPr>
              <p:nvPr/>
            </p:nvSpPr>
            <p:spPr bwMode="auto">
              <a:xfrm>
                <a:off x="0" y="2832"/>
                <a:ext cx="249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fr-FR" altLang="fr-FR" sz="1600" b="1">
                    <a:solidFill>
                      <a:schemeClr val="tx2"/>
                    </a:solidFill>
                    <a:latin typeface="Verdana" panose="020B0604030504040204" pitchFamily="34" charset="0"/>
                  </a:rPr>
                  <a:t>blessure superficielle sans arrêt</a:t>
                </a:r>
              </a:p>
            </p:txBody>
          </p:sp>
          <p:sp>
            <p:nvSpPr>
              <p:cNvPr id="3097" name="Text Box 8">
                <a:extLst>
                  <a:ext uri="{FF2B5EF4-FFF2-40B4-BE49-F238E27FC236}">
                    <a16:creationId xmlns:a16="http://schemas.microsoft.com/office/drawing/2014/main" id="{95BAA39D-25D5-4D19-A84A-C31F440AF010}"/>
                  </a:ext>
                </a:extLst>
              </p:cNvPr>
              <p:cNvSpPr txBox="1">
                <a:spLocks noChangeArrowheads="1"/>
              </p:cNvSpPr>
              <p:nvPr/>
            </p:nvSpPr>
            <p:spPr bwMode="auto">
              <a:xfrm>
                <a:off x="0" y="3312"/>
                <a:ext cx="19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fr-FR" altLang="fr-FR" sz="1600" b="1">
                    <a:solidFill>
                      <a:schemeClr val="tx2"/>
                    </a:solidFill>
                    <a:latin typeface="Verdana" panose="020B0604030504040204" pitchFamily="34" charset="0"/>
                  </a:rPr>
                  <a:t>blessure avec séquelle</a:t>
                </a:r>
              </a:p>
            </p:txBody>
          </p:sp>
          <p:sp>
            <p:nvSpPr>
              <p:cNvPr id="3098" name="Text Box 9">
                <a:extLst>
                  <a:ext uri="{FF2B5EF4-FFF2-40B4-BE49-F238E27FC236}">
                    <a16:creationId xmlns:a16="http://schemas.microsoft.com/office/drawing/2014/main" id="{2E1A1DC9-6E97-47DE-9D65-C50E9125A9A8}"/>
                  </a:ext>
                </a:extLst>
              </p:cNvPr>
              <p:cNvSpPr txBox="1">
                <a:spLocks noChangeArrowheads="1"/>
              </p:cNvSpPr>
              <p:nvPr/>
            </p:nvSpPr>
            <p:spPr bwMode="auto">
              <a:xfrm>
                <a:off x="0" y="3072"/>
                <a:ext cx="283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fr-FR" altLang="fr-FR" sz="1600" b="1">
                    <a:solidFill>
                      <a:schemeClr val="tx2"/>
                    </a:solidFill>
                    <a:latin typeface="Verdana" panose="020B0604030504040204" pitchFamily="34" charset="0"/>
                  </a:rPr>
                  <a:t>blessure grave avec arrêt de travail</a:t>
                </a:r>
              </a:p>
            </p:txBody>
          </p:sp>
        </p:grpSp>
      </p:grpSp>
      <p:sp>
        <p:nvSpPr>
          <p:cNvPr id="4106" name="Rectangle 10">
            <a:extLst>
              <a:ext uri="{FF2B5EF4-FFF2-40B4-BE49-F238E27FC236}">
                <a16:creationId xmlns:a16="http://schemas.microsoft.com/office/drawing/2014/main" id="{4C88B409-F785-4581-B999-7AA80C2BE506}"/>
              </a:ext>
            </a:extLst>
          </p:cNvPr>
          <p:cNvSpPr>
            <a:spLocks noChangeArrowheads="1"/>
          </p:cNvSpPr>
          <p:nvPr/>
        </p:nvSpPr>
        <p:spPr bwMode="auto">
          <a:xfrm>
            <a:off x="1676400" y="6272213"/>
            <a:ext cx="57261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50000"/>
              </a:spcBef>
            </a:pPr>
            <a:r>
              <a:rPr lang="fr-FR" altLang="fr-FR" sz="2000" dirty="0">
                <a:solidFill>
                  <a:schemeClr val="tx2"/>
                </a:solidFill>
                <a:latin typeface="Verdana" panose="020B0604030504040204" pitchFamily="34" charset="0"/>
              </a:rPr>
              <a:t>le dommage est caractérisé par</a:t>
            </a:r>
            <a:r>
              <a:rPr lang="fr-FR" altLang="fr-FR" sz="2000" b="1" dirty="0">
                <a:solidFill>
                  <a:schemeClr val="tx2"/>
                </a:solidFill>
                <a:latin typeface="Verdana" panose="020B0604030504040204" pitchFamily="34" charset="0"/>
              </a:rPr>
              <a:t> sa gravité</a:t>
            </a:r>
          </a:p>
        </p:txBody>
      </p:sp>
      <p:grpSp>
        <p:nvGrpSpPr>
          <p:cNvPr id="4107" name="Group 11">
            <a:extLst>
              <a:ext uri="{FF2B5EF4-FFF2-40B4-BE49-F238E27FC236}">
                <a16:creationId xmlns:a16="http://schemas.microsoft.com/office/drawing/2014/main" id="{3ECA28E5-E54E-473A-8122-7605FB81C343}"/>
              </a:ext>
            </a:extLst>
          </p:cNvPr>
          <p:cNvGrpSpPr>
            <a:grpSpLocks/>
          </p:cNvGrpSpPr>
          <p:nvPr/>
        </p:nvGrpSpPr>
        <p:grpSpPr bwMode="auto">
          <a:xfrm>
            <a:off x="3108325" y="2590800"/>
            <a:ext cx="5438775" cy="2020888"/>
            <a:chOff x="1958" y="1632"/>
            <a:chExt cx="3426" cy="1273"/>
          </a:xfrm>
          <a:solidFill>
            <a:schemeClr val="accent2">
              <a:lumMod val="75000"/>
            </a:schemeClr>
          </a:solidFill>
        </p:grpSpPr>
        <p:sp>
          <p:nvSpPr>
            <p:cNvPr id="3092" name="Oval 12">
              <a:extLst>
                <a:ext uri="{FF2B5EF4-FFF2-40B4-BE49-F238E27FC236}">
                  <a16:creationId xmlns:a16="http://schemas.microsoft.com/office/drawing/2014/main" id="{819F5CF9-2C1A-461F-8DDF-F6EE7FDF81C0}"/>
                </a:ext>
              </a:extLst>
            </p:cNvPr>
            <p:cNvSpPr>
              <a:spLocks noChangeArrowheads="1"/>
            </p:cNvSpPr>
            <p:nvPr/>
          </p:nvSpPr>
          <p:spPr bwMode="auto">
            <a:xfrm>
              <a:off x="1958" y="1632"/>
              <a:ext cx="3426" cy="1273"/>
            </a:xfrm>
            <a:prstGeom prst="ellipse">
              <a:avLst/>
            </a:prstGeom>
            <a:grpFill/>
            <a:ln>
              <a:noFill/>
            </a:ln>
            <a:effectLst/>
            <a:extLst>
              <a:ext uri="{91240B29-F687-4F45-9708-019B960494DF}">
                <a14:hiddenLine xmlns:a14="http://schemas.microsoft.com/office/drawing/2010/main" w="3175">
                  <a:solidFill>
                    <a:srgbClr val="CCE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3093" name="Text Box 13">
              <a:extLst>
                <a:ext uri="{FF2B5EF4-FFF2-40B4-BE49-F238E27FC236}">
                  <a16:creationId xmlns:a16="http://schemas.microsoft.com/office/drawing/2014/main" id="{43BE778B-15CE-49C9-A07F-BF22E71D585C}"/>
                </a:ext>
              </a:extLst>
            </p:cNvPr>
            <p:cNvSpPr txBox="1">
              <a:spLocks noChangeArrowheads="1"/>
            </p:cNvSpPr>
            <p:nvPr/>
          </p:nvSpPr>
          <p:spPr bwMode="auto">
            <a:xfrm>
              <a:off x="3792" y="2064"/>
              <a:ext cx="1056" cy="250"/>
            </a:xfrm>
            <a:prstGeom prst="rect">
              <a:avLst/>
            </a:prstGeom>
            <a:grpFill/>
            <a:ln>
              <a:noFill/>
            </a:ln>
            <a:effectLst/>
            <a:extLst>
              <a:ext uri="{91240B29-F687-4F45-9708-019B960494DF}">
                <a14:hiddenLine xmlns:a14="http://schemas.microsoft.com/office/drawing/2010/main" w="12700">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FFF00"/>
                  </a:solidFill>
                  <a:latin typeface="Verdana" panose="020B0604030504040204" pitchFamily="34" charset="0"/>
                </a:rPr>
                <a:t>Personne</a:t>
              </a:r>
            </a:p>
          </p:txBody>
        </p:sp>
      </p:grpSp>
      <p:grpSp>
        <p:nvGrpSpPr>
          <p:cNvPr id="4110" name="Group 14">
            <a:extLst>
              <a:ext uri="{FF2B5EF4-FFF2-40B4-BE49-F238E27FC236}">
                <a16:creationId xmlns:a16="http://schemas.microsoft.com/office/drawing/2014/main" id="{59C16C47-53B2-4F16-964F-6B1746FCC1C7}"/>
              </a:ext>
            </a:extLst>
          </p:cNvPr>
          <p:cNvGrpSpPr>
            <a:grpSpLocks/>
          </p:cNvGrpSpPr>
          <p:nvPr/>
        </p:nvGrpSpPr>
        <p:grpSpPr bwMode="auto">
          <a:xfrm>
            <a:off x="228600" y="2590800"/>
            <a:ext cx="5440363" cy="2020888"/>
            <a:chOff x="144" y="1632"/>
            <a:chExt cx="3427" cy="1273"/>
          </a:xfrm>
        </p:grpSpPr>
        <p:sp>
          <p:nvSpPr>
            <p:cNvPr id="3090" name="Oval 15">
              <a:extLst>
                <a:ext uri="{FF2B5EF4-FFF2-40B4-BE49-F238E27FC236}">
                  <a16:creationId xmlns:a16="http://schemas.microsoft.com/office/drawing/2014/main" id="{C83FDEBE-CC8A-4676-9DC3-6EA33079A9C4}"/>
                </a:ext>
              </a:extLst>
            </p:cNvPr>
            <p:cNvSpPr>
              <a:spLocks noChangeArrowheads="1"/>
            </p:cNvSpPr>
            <p:nvPr/>
          </p:nvSpPr>
          <p:spPr bwMode="auto">
            <a:xfrm>
              <a:off x="144" y="1632"/>
              <a:ext cx="3427" cy="1273"/>
            </a:xfrm>
            <a:prstGeom prst="ellipse">
              <a:avLst/>
            </a:prstGeom>
            <a:solidFill>
              <a:srgbClr val="FFF0D9">
                <a:alpha val="50195"/>
              </a:srgbClr>
            </a:soli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1" name="Text Box 16">
              <a:extLst>
                <a:ext uri="{FF2B5EF4-FFF2-40B4-BE49-F238E27FC236}">
                  <a16:creationId xmlns:a16="http://schemas.microsoft.com/office/drawing/2014/main" id="{B1A1C791-A1AC-4290-8D60-2CFBE64CBA69}"/>
                </a:ext>
              </a:extLst>
            </p:cNvPr>
            <p:cNvSpPr txBox="1">
              <a:spLocks noChangeArrowheads="1"/>
            </p:cNvSpPr>
            <p:nvPr/>
          </p:nvSpPr>
          <p:spPr bwMode="auto">
            <a:xfrm>
              <a:off x="480" y="2016"/>
              <a:ext cx="1344" cy="538"/>
            </a:xfrm>
            <a:prstGeom prst="rect">
              <a:avLst/>
            </a:prstGeom>
            <a:noFill/>
            <a:ln w="12700">
              <a:no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phénomène </a:t>
              </a:r>
            </a:p>
            <a:p>
              <a:pPr algn="ctr">
                <a:spcBef>
                  <a:spcPct val="50000"/>
                </a:spcBef>
              </a:pPr>
              <a:r>
                <a:rPr lang="fr-FR" altLang="fr-FR" sz="2000" b="1" dirty="0">
                  <a:solidFill>
                    <a:schemeClr val="tx2"/>
                  </a:solidFill>
                  <a:latin typeface="Verdana" panose="020B0604030504040204" pitchFamily="34" charset="0"/>
                </a:rPr>
                <a:t>dangereux</a:t>
              </a:r>
            </a:p>
          </p:txBody>
        </p:sp>
      </p:grpSp>
      <p:grpSp>
        <p:nvGrpSpPr>
          <p:cNvPr id="4113" name="Group 17">
            <a:extLst>
              <a:ext uri="{FF2B5EF4-FFF2-40B4-BE49-F238E27FC236}">
                <a16:creationId xmlns:a16="http://schemas.microsoft.com/office/drawing/2014/main" id="{3103735E-14C3-4994-ADA7-48EF53CDB2DD}"/>
              </a:ext>
            </a:extLst>
          </p:cNvPr>
          <p:cNvGrpSpPr>
            <a:grpSpLocks/>
          </p:cNvGrpSpPr>
          <p:nvPr/>
        </p:nvGrpSpPr>
        <p:grpSpPr bwMode="auto">
          <a:xfrm>
            <a:off x="304800" y="1295400"/>
            <a:ext cx="5362575" cy="3200400"/>
            <a:chOff x="192" y="816"/>
            <a:chExt cx="3378" cy="2016"/>
          </a:xfrm>
        </p:grpSpPr>
        <p:sp>
          <p:nvSpPr>
            <p:cNvPr id="3087" name="Freeform 18">
              <a:extLst>
                <a:ext uri="{FF2B5EF4-FFF2-40B4-BE49-F238E27FC236}">
                  <a16:creationId xmlns:a16="http://schemas.microsoft.com/office/drawing/2014/main" id="{357E410B-08F9-4847-B2A1-30A610A086E7}"/>
                </a:ext>
              </a:extLst>
            </p:cNvPr>
            <p:cNvSpPr>
              <a:spLocks/>
            </p:cNvSpPr>
            <p:nvPr/>
          </p:nvSpPr>
          <p:spPr bwMode="auto">
            <a:xfrm>
              <a:off x="1956" y="1728"/>
              <a:ext cx="1614" cy="1104"/>
            </a:xfrm>
            <a:custGeom>
              <a:avLst/>
              <a:gdLst>
                <a:gd name="T0" fmla="*/ 876 w 1614"/>
                <a:gd name="T1" fmla="*/ 0 h 1104"/>
                <a:gd name="T2" fmla="*/ 1044 w 1614"/>
                <a:gd name="T3" fmla="*/ 60 h 1104"/>
                <a:gd name="T4" fmla="*/ 1260 w 1614"/>
                <a:gd name="T5" fmla="*/ 144 h 1104"/>
                <a:gd name="T6" fmla="*/ 1440 w 1614"/>
                <a:gd name="T7" fmla="*/ 252 h 1104"/>
                <a:gd name="T8" fmla="*/ 1548 w 1614"/>
                <a:gd name="T9" fmla="*/ 366 h 1104"/>
                <a:gd name="T10" fmla="*/ 1614 w 1614"/>
                <a:gd name="T11" fmla="*/ 480 h 1104"/>
                <a:gd name="T12" fmla="*/ 1608 w 1614"/>
                <a:gd name="T13" fmla="*/ 564 h 1104"/>
                <a:gd name="T14" fmla="*/ 1584 w 1614"/>
                <a:gd name="T15" fmla="*/ 654 h 1104"/>
                <a:gd name="T16" fmla="*/ 1494 w 1614"/>
                <a:gd name="T17" fmla="*/ 792 h 1104"/>
                <a:gd name="T18" fmla="*/ 1332 w 1614"/>
                <a:gd name="T19" fmla="*/ 900 h 1104"/>
                <a:gd name="T20" fmla="*/ 1116 w 1614"/>
                <a:gd name="T21" fmla="*/ 1008 h 1104"/>
                <a:gd name="T22" fmla="*/ 780 w 1614"/>
                <a:gd name="T23" fmla="*/ 1104 h 1104"/>
                <a:gd name="T24" fmla="*/ 298 w 1614"/>
                <a:gd name="T25" fmla="*/ 914 h 1104"/>
                <a:gd name="T26" fmla="*/ 60 w 1614"/>
                <a:gd name="T27" fmla="*/ 720 h 1104"/>
                <a:gd name="T28" fmla="*/ 0 w 1614"/>
                <a:gd name="T29" fmla="*/ 564 h 1104"/>
                <a:gd name="T30" fmla="*/ 30 w 1614"/>
                <a:gd name="T31" fmla="*/ 402 h 1104"/>
                <a:gd name="T32" fmla="*/ 174 w 1614"/>
                <a:gd name="T33" fmla="*/ 246 h 1104"/>
                <a:gd name="T34" fmla="*/ 492 w 1614"/>
                <a:gd name="T35" fmla="*/ 96 h 1104"/>
                <a:gd name="T36" fmla="*/ 732 w 1614"/>
                <a:gd name="T37" fmla="*/ 0 h 1104"/>
                <a:gd name="T38" fmla="*/ 876 w 1614"/>
                <a:gd name="T39" fmla="*/ 0 h 1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14" h="1104">
                  <a:moveTo>
                    <a:pt x="876" y="0"/>
                  </a:moveTo>
                  <a:lnTo>
                    <a:pt x="1044" y="60"/>
                  </a:lnTo>
                  <a:lnTo>
                    <a:pt x="1260" y="144"/>
                  </a:lnTo>
                  <a:lnTo>
                    <a:pt x="1440" y="252"/>
                  </a:lnTo>
                  <a:lnTo>
                    <a:pt x="1548" y="366"/>
                  </a:lnTo>
                  <a:lnTo>
                    <a:pt x="1614" y="480"/>
                  </a:lnTo>
                  <a:lnTo>
                    <a:pt x="1608" y="564"/>
                  </a:lnTo>
                  <a:lnTo>
                    <a:pt x="1584" y="654"/>
                  </a:lnTo>
                  <a:lnTo>
                    <a:pt x="1494" y="792"/>
                  </a:lnTo>
                  <a:lnTo>
                    <a:pt x="1332" y="900"/>
                  </a:lnTo>
                  <a:lnTo>
                    <a:pt x="1116" y="1008"/>
                  </a:lnTo>
                  <a:lnTo>
                    <a:pt x="780" y="1104"/>
                  </a:lnTo>
                  <a:lnTo>
                    <a:pt x="298" y="914"/>
                  </a:lnTo>
                  <a:lnTo>
                    <a:pt x="60" y="720"/>
                  </a:lnTo>
                  <a:lnTo>
                    <a:pt x="0" y="564"/>
                  </a:lnTo>
                  <a:lnTo>
                    <a:pt x="30" y="402"/>
                  </a:lnTo>
                  <a:lnTo>
                    <a:pt x="174" y="246"/>
                  </a:lnTo>
                  <a:lnTo>
                    <a:pt x="492" y="96"/>
                  </a:lnTo>
                  <a:lnTo>
                    <a:pt x="732" y="0"/>
                  </a:lnTo>
                  <a:lnTo>
                    <a:pt x="876" y="0"/>
                  </a:lnTo>
                  <a:close/>
                </a:path>
              </a:pathLst>
            </a:custGeom>
            <a:solidFill>
              <a:srgbClr val="FF3300">
                <a:alpha val="50195"/>
              </a:srgbClr>
            </a:solidFill>
            <a:ln>
              <a:noFill/>
            </a:ln>
            <a:effectLst/>
            <a:extLst>
              <a:ext uri="{91240B29-F687-4F45-9708-019B960494DF}">
                <a14:hiddenLine xmlns:a14="http://schemas.microsoft.com/office/drawing/2010/main" w="38100" cap="flat" cmpd="sng">
                  <a:solidFill>
                    <a:schemeClr val="hlink"/>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p>
          </p:txBody>
        </p:sp>
        <p:sp>
          <p:nvSpPr>
            <p:cNvPr id="3088" name="Text Box 19">
              <a:extLst>
                <a:ext uri="{FF2B5EF4-FFF2-40B4-BE49-F238E27FC236}">
                  <a16:creationId xmlns:a16="http://schemas.microsoft.com/office/drawing/2014/main" id="{522A75DD-8728-4081-AC8F-3875E712B19D}"/>
                </a:ext>
              </a:extLst>
            </p:cNvPr>
            <p:cNvSpPr txBox="1">
              <a:spLocks noChangeArrowheads="1"/>
            </p:cNvSpPr>
            <p:nvPr/>
          </p:nvSpPr>
          <p:spPr bwMode="auto">
            <a:xfrm flipH="1">
              <a:off x="192" y="816"/>
              <a:ext cx="1584" cy="620"/>
            </a:xfrm>
            <a:prstGeom prst="rect">
              <a:avLst/>
            </a:prstGeom>
            <a:solidFill>
              <a:srgbClr val="FFCC00"/>
            </a:solidFill>
            <a:ln>
              <a:noFill/>
            </a:ln>
            <a:effectLst/>
            <a:extLst>
              <a:ext uri="{91240B29-F687-4F45-9708-019B960494DF}">
                <a14:hiddenLine xmlns:a14="http://schemas.microsoft.com/office/drawing/2010/main" w="381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situation dangereuse</a:t>
              </a:r>
            </a:p>
          </p:txBody>
        </p:sp>
        <p:sp>
          <p:nvSpPr>
            <p:cNvPr id="3089" name="Line 20">
              <a:extLst>
                <a:ext uri="{FF2B5EF4-FFF2-40B4-BE49-F238E27FC236}">
                  <a16:creationId xmlns:a16="http://schemas.microsoft.com/office/drawing/2014/main" id="{DCA38D91-B8E9-42C9-9CF2-4730C49D7C04}"/>
                </a:ext>
              </a:extLst>
            </p:cNvPr>
            <p:cNvSpPr>
              <a:spLocks noChangeShapeType="1"/>
            </p:cNvSpPr>
            <p:nvPr/>
          </p:nvSpPr>
          <p:spPr bwMode="auto">
            <a:xfrm flipH="1" flipV="1">
              <a:off x="1728" y="1392"/>
              <a:ext cx="768" cy="576"/>
            </a:xfrm>
            <a:prstGeom prst="line">
              <a:avLst/>
            </a:prstGeom>
            <a:noFill/>
            <a:ln w="38100">
              <a:solidFill>
                <a:srgbClr val="FFB9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grpSp>
        <p:nvGrpSpPr>
          <p:cNvPr id="4117" name="Group 21">
            <a:extLst>
              <a:ext uri="{FF2B5EF4-FFF2-40B4-BE49-F238E27FC236}">
                <a16:creationId xmlns:a16="http://schemas.microsoft.com/office/drawing/2014/main" id="{558F073F-138A-4DD3-A45B-95D324CD6D4E}"/>
              </a:ext>
            </a:extLst>
          </p:cNvPr>
          <p:cNvGrpSpPr>
            <a:grpSpLocks/>
          </p:cNvGrpSpPr>
          <p:nvPr/>
        </p:nvGrpSpPr>
        <p:grpSpPr bwMode="auto">
          <a:xfrm>
            <a:off x="4114800" y="1295400"/>
            <a:ext cx="4503738" cy="2514600"/>
            <a:chOff x="2592" y="816"/>
            <a:chExt cx="2837" cy="1584"/>
          </a:xfrm>
          <a:solidFill>
            <a:srgbClr val="FF0000"/>
          </a:solidFill>
        </p:grpSpPr>
        <p:sp>
          <p:nvSpPr>
            <p:cNvPr id="3084" name="AutoShape 22">
              <a:extLst>
                <a:ext uri="{FF2B5EF4-FFF2-40B4-BE49-F238E27FC236}">
                  <a16:creationId xmlns:a16="http://schemas.microsoft.com/office/drawing/2014/main" id="{305BE076-BF37-483C-A36C-6032A038F468}"/>
                </a:ext>
              </a:extLst>
            </p:cNvPr>
            <p:cNvSpPr>
              <a:spLocks noChangeArrowheads="1"/>
            </p:cNvSpPr>
            <p:nvPr/>
          </p:nvSpPr>
          <p:spPr bwMode="auto">
            <a:xfrm>
              <a:off x="2592" y="2016"/>
              <a:ext cx="576" cy="384"/>
            </a:xfrm>
            <a:prstGeom prst="irregularSeal1">
              <a:avLst/>
            </a:prstGeom>
            <a:grpFill/>
            <a:ln w="12700">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3085" name="Text Box 23">
              <a:extLst>
                <a:ext uri="{FF2B5EF4-FFF2-40B4-BE49-F238E27FC236}">
                  <a16:creationId xmlns:a16="http://schemas.microsoft.com/office/drawing/2014/main" id="{C295A64C-5F57-4615-862E-300C95C94D49}"/>
                </a:ext>
              </a:extLst>
            </p:cNvPr>
            <p:cNvSpPr txBox="1">
              <a:spLocks noChangeArrowheads="1"/>
            </p:cNvSpPr>
            <p:nvPr/>
          </p:nvSpPr>
          <p:spPr bwMode="auto">
            <a:xfrm>
              <a:off x="3792" y="816"/>
              <a:ext cx="1637" cy="620"/>
            </a:xfrm>
            <a:prstGeom prst="rect">
              <a:avLst/>
            </a:prstGeom>
            <a:grpFill/>
            <a:ln>
              <a:noFill/>
            </a:ln>
            <a:effectLst/>
            <a:extLst>
              <a:ext uri="{91240B29-F687-4F45-9708-019B960494DF}">
                <a14:hiddenLine xmlns:a14="http://schemas.microsoft.com/office/drawing/2010/main" w="317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événement</a:t>
              </a:r>
            </a:p>
            <a:p>
              <a:pPr algn="ctr">
                <a:spcBef>
                  <a:spcPct val="50000"/>
                </a:spcBef>
              </a:pPr>
              <a:r>
                <a:rPr lang="fr-FR" altLang="fr-FR" sz="2000" b="1" dirty="0">
                  <a:solidFill>
                    <a:srgbClr val="FEFEEA"/>
                  </a:solidFill>
                  <a:latin typeface="Verdana" panose="020B0604030504040204" pitchFamily="34" charset="0"/>
                </a:rPr>
                <a:t>déclencheur</a:t>
              </a:r>
            </a:p>
          </p:txBody>
        </p:sp>
        <p:sp>
          <p:nvSpPr>
            <p:cNvPr id="3086" name="Line 24">
              <a:extLst>
                <a:ext uri="{FF2B5EF4-FFF2-40B4-BE49-F238E27FC236}">
                  <a16:creationId xmlns:a16="http://schemas.microsoft.com/office/drawing/2014/main" id="{5090C88B-263C-4B82-82F7-D6E59B7B8B32}"/>
                </a:ext>
              </a:extLst>
            </p:cNvPr>
            <p:cNvSpPr>
              <a:spLocks noChangeShapeType="1"/>
            </p:cNvSpPr>
            <p:nvPr/>
          </p:nvSpPr>
          <p:spPr bwMode="auto">
            <a:xfrm flipV="1">
              <a:off x="3024" y="1392"/>
              <a:ext cx="816" cy="768"/>
            </a:xfrm>
            <a:prstGeom prst="line">
              <a:avLst/>
            </a:prstGeom>
            <a:grpFill/>
            <a:ln w="57150">
              <a:solidFill>
                <a:srgbClr val="FF99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4121" name="AutoShape 25">
            <a:extLst>
              <a:ext uri="{FF2B5EF4-FFF2-40B4-BE49-F238E27FC236}">
                <a16:creationId xmlns:a16="http://schemas.microsoft.com/office/drawing/2014/main" id="{6C3C06E6-66A1-460B-A9A3-14800887FD1F}"/>
              </a:ext>
            </a:extLst>
          </p:cNvPr>
          <p:cNvSpPr>
            <a:spLocks noChangeArrowheads="1"/>
          </p:cNvSpPr>
          <p:nvPr/>
        </p:nvSpPr>
        <p:spPr bwMode="auto">
          <a:xfrm rot="5783349">
            <a:off x="3672681" y="4556919"/>
            <a:ext cx="1328738" cy="292100"/>
          </a:xfrm>
          <a:custGeom>
            <a:avLst/>
            <a:gdLst>
              <a:gd name="T0" fmla="*/ 996554 w 21600"/>
              <a:gd name="T1" fmla="*/ 0 h 21600"/>
              <a:gd name="T2" fmla="*/ 0 w 21600"/>
              <a:gd name="T3" fmla="*/ 146050 h 21600"/>
              <a:gd name="T4" fmla="*/ 996554 w 21600"/>
              <a:gd name="T5" fmla="*/ 292100 h 21600"/>
              <a:gd name="T6" fmla="*/ 1328738 w 21600"/>
              <a:gd name="T7" fmla="*/ 1460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22" name="AutoShape 26">
            <a:extLst>
              <a:ext uri="{FF2B5EF4-FFF2-40B4-BE49-F238E27FC236}">
                <a16:creationId xmlns:a16="http://schemas.microsoft.com/office/drawing/2014/main" id="{EA8C15A7-19F3-4BBC-A774-7D9E855C7B27}"/>
              </a:ext>
            </a:extLst>
          </p:cNvPr>
          <p:cNvSpPr>
            <a:spLocks noChangeArrowheads="1"/>
          </p:cNvSpPr>
          <p:nvPr/>
        </p:nvSpPr>
        <p:spPr bwMode="auto">
          <a:xfrm>
            <a:off x="2667000" y="5334000"/>
            <a:ext cx="3352800" cy="914400"/>
          </a:xfrm>
          <a:prstGeom prst="star16">
            <a:avLst>
              <a:gd name="adj" fmla="val 37500"/>
            </a:avLst>
          </a:prstGeom>
          <a:gradFill rotWithShape="0">
            <a:gsLst>
              <a:gs pos="0">
                <a:schemeClr val="hlink"/>
              </a:gs>
              <a:gs pos="100000">
                <a:srgbClr val="FF3300"/>
              </a:gs>
            </a:gsLst>
            <a:path path="shape">
              <a:fillToRect l="50000" t="50000" r="50000" b="50000"/>
            </a:path>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a:solidFill>
                  <a:srgbClr val="FEFEEA"/>
                </a:solidFill>
                <a:latin typeface="Verdana" panose="020B0604030504040204" pitchFamily="34" charset="0"/>
              </a:rPr>
              <a:t>dommage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110"/>
                                        </p:tgtEl>
                                        <p:attrNameLst>
                                          <p:attrName>style.visibility</p:attrName>
                                        </p:attrNameLst>
                                      </p:cBhvr>
                                      <p:to>
                                        <p:strVal val="visible"/>
                                      </p:to>
                                    </p:set>
                                    <p:animEffect transition="in" filter="box(in)">
                                      <p:cBhvr>
                                        <p:cTn id="7" dur="500"/>
                                        <p:tgtEl>
                                          <p:spTgt spid="4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107"/>
                                        </p:tgtEl>
                                        <p:attrNameLst>
                                          <p:attrName>style.visibility</p:attrName>
                                        </p:attrNameLst>
                                      </p:cBhvr>
                                      <p:to>
                                        <p:strVal val="visible"/>
                                      </p:to>
                                    </p:set>
                                    <p:animEffect transition="in" filter="box(in)">
                                      <p:cBhvr>
                                        <p:cTn id="12" dur="500"/>
                                        <p:tgtEl>
                                          <p:spTgt spid="41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11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1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409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1" fill="hold" nodeType="clickEffect">
                                  <p:stCondLst>
                                    <p:cond delay="0"/>
                                  </p:stCondLst>
                                  <p:childTnLst>
                                    <p:set>
                                      <p:cBhvr>
                                        <p:cTn id="28" dur="1" fill="hold">
                                          <p:stCondLst>
                                            <p:cond delay="0"/>
                                          </p:stCondLst>
                                        </p:cTn>
                                        <p:tgtEl>
                                          <p:spTgt spid="4121"/>
                                        </p:tgtEl>
                                        <p:attrNameLst>
                                          <p:attrName>style.visibility</p:attrName>
                                        </p:attrNameLst>
                                      </p:cBhvr>
                                      <p:to>
                                        <p:strVal val="visible"/>
                                      </p:to>
                                    </p:set>
                                    <p:anim calcmode="lin" valueType="num">
                                      <p:cBhvr additive="base">
                                        <p:cTn id="29" dur="500" fill="hold"/>
                                        <p:tgtEl>
                                          <p:spTgt spid="4121"/>
                                        </p:tgtEl>
                                        <p:attrNameLst>
                                          <p:attrName>ppt_x</p:attrName>
                                        </p:attrNameLst>
                                      </p:cBhvr>
                                      <p:tavLst>
                                        <p:tav tm="0">
                                          <p:val>
                                            <p:strVal val="#ppt_x"/>
                                          </p:val>
                                        </p:tav>
                                        <p:tav tm="100000">
                                          <p:val>
                                            <p:strVal val="#ppt_x"/>
                                          </p:val>
                                        </p:tav>
                                      </p:tavLst>
                                    </p:anim>
                                    <p:anim calcmode="lin" valueType="num">
                                      <p:cBhvr additive="base">
                                        <p:cTn id="30" dur="500" fill="hold"/>
                                        <p:tgtEl>
                                          <p:spTgt spid="4121"/>
                                        </p:tgtEl>
                                        <p:attrNameLst>
                                          <p:attrName>ppt_y</p:attrName>
                                        </p:attrNameLst>
                                      </p:cBhvr>
                                      <p:tavLst>
                                        <p:tav tm="0">
                                          <p:val>
                                            <p:strVal val="0-#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4122"/>
                                        </p:tgtEl>
                                        <p:attrNameLst>
                                          <p:attrName>style.visibility</p:attrName>
                                        </p:attrNameLst>
                                      </p:cBhvr>
                                      <p:to>
                                        <p:strVal val="visible"/>
                                      </p:to>
                                    </p:set>
                                    <p:anim calcmode="lin" valueType="num">
                                      <p:cBhvr>
                                        <p:cTn id="35" dur="500" fill="hold"/>
                                        <p:tgtEl>
                                          <p:spTgt spid="4122"/>
                                        </p:tgtEl>
                                        <p:attrNameLst>
                                          <p:attrName>ppt_w</p:attrName>
                                        </p:attrNameLst>
                                      </p:cBhvr>
                                      <p:tavLst>
                                        <p:tav tm="0">
                                          <p:val>
                                            <p:fltVal val="0"/>
                                          </p:val>
                                        </p:tav>
                                        <p:tav tm="100000">
                                          <p:val>
                                            <p:strVal val="#ppt_w"/>
                                          </p:val>
                                        </p:tav>
                                      </p:tavLst>
                                    </p:anim>
                                    <p:anim calcmode="lin" valueType="num">
                                      <p:cBhvr>
                                        <p:cTn id="36" dur="500" fill="hold"/>
                                        <p:tgtEl>
                                          <p:spTgt spid="4122"/>
                                        </p:tgtEl>
                                        <p:attrNameLst>
                                          <p:attrName>ppt_h</p:attrName>
                                        </p:attrNameLst>
                                      </p:cBhvr>
                                      <p:tavLst>
                                        <p:tav tm="0">
                                          <p:val>
                                            <p:fltVal val="0"/>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106"/>
                                        </p:tgtEl>
                                        <p:attrNameLst>
                                          <p:attrName>style.visibility</p:attrName>
                                        </p:attrNameLst>
                                      </p:cBhvr>
                                      <p:to>
                                        <p:strVal val="visible"/>
                                      </p:to>
                                    </p:set>
                                    <p:anim calcmode="lin" valueType="num">
                                      <p:cBhvr additive="base">
                                        <p:cTn id="41" dur="500" fill="hold"/>
                                        <p:tgtEl>
                                          <p:spTgt spid="4106"/>
                                        </p:tgtEl>
                                        <p:attrNameLst>
                                          <p:attrName>ppt_x</p:attrName>
                                        </p:attrNameLst>
                                      </p:cBhvr>
                                      <p:tavLst>
                                        <p:tav tm="0">
                                          <p:val>
                                            <p:strVal val="0-#ppt_w/2"/>
                                          </p:val>
                                        </p:tav>
                                        <p:tav tm="100000">
                                          <p:val>
                                            <p:strVal val="#ppt_x"/>
                                          </p:val>
                                        </p:tav>
                                      </p:tavLst>
                                    </p:anim>
                                    <p:anim calcmode="lin" valueType="num">
                                      <p:cBhvr additive="base">
                                        <p:cTn id="42" dur="500" fill="hold"/>
                                        <p:tgtEl>
                                          <p:spTgt spid="4106"/>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14" presetClass="entr" presetSubtype="10" fill="hold" nodeType="clickEffect">
                                  <p:stCondLst>
                                    <p:cond delay="0"/>
                                  </p:stCondLst>
                                  <p:childTnLst>
                                    <p:set>
                                      <p:cBhvr>
                                        <p:cTn id="46" dur="1" fill="hold">
                                          <p:stCondLst>
                                            <p:cond delay="0"/>
                                          </p:stCondLst>
                                        </p:cTn>
                                        <p:tgtEl>
                                          <p:spTgt spid="4100"/>
                                        </p:tgtEl>
                                        <p:attrNameLst>
                                          <p:attrName>style.visibility</p:attrName>
                                        </p:attrNameLst>
                                      </p:cBhvr>
                                      <p:to>
                                        <p:strVal val="visible"/>
                                      </p:to>
                                    </p:set>
                                    <p:animEffect transition="in" filter="randombar(horizontal)">
                                      <p:cBhvr>
                                        <p:cTn id="47"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utoUpdateAnimBg="0"/>
      <p:bldP spid="4106" grpId="0" autoUpdateAnimBg="0"/>
      <p:bldP spid="4122"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a:extLst>
              <a:ext uri="{FF2B5EF4-FFF2-40B4-BE49-F238E27FC236}">
                <a16:creationId xmlns:a16="http://schemas.microsoft.com/office/drawing/2014/main" id="{06E89D78-7D57-4B41-A06D-12DA9AC94C82}"/>
              </a:ext>
            </a:extLst>
          </p:cNvPr>
          <p:cNvSpPr>
            <a:spLocks noGrp="1" noChangeArrowheads="1"/>
          </p:cNvSpPr>
          <p:nvPr>
            <p:ph type="title"/>
          </p:nvPr>
        </p:nvSpPr>
        <p:spPr/>
        <p:txBody>
          <a:bodyPr/>
          <a:lstStyle/>
          <a:p>
            <a:r>
              <a:rPr lang="fr-FR" altLang="fr-FR"/>
              <a:t>Situations de travail</a:t>
            </a:r>
          </a:p>
        </p:txBody>
      </p:sp>
      <p:sp>
        <p:nvSpPr>
          <p:cNvPr id="21507" name="Espace réservé du contenu 2">
            <a:extLst>
              <a:ext uri="{FF2B5EF4-FFF2-40B4-BE49-F238E27FC236}">
                <a16:creationId xmlns:a16="http://schemas.microsoft.com/office/drawing/2014/main" id="{7876FDDF-7A32-41C7-9DA3-EA7FD25A5FC5}"/>
              </a:ext>
            </a:extLst>
          </p:cNvPr>
          <p:cNvSpPr>
            <a:spLocks noGrp="1" noChangeArrowheads="1"/>
          </p:cNvSpPr>
          <p:nvPr>
            <p:ph idx="1"/>
          </p:nvPr>
        </p:nvSpPr>
        <p:spPr>
          <a:xfrm>
            <a:off x="107950" y="1557338"/>
            <a:ext cx="8928100" cy="1079500"/>
          </a:xfrm>
        </p:spPr>
        <p:txBody>
          <a:bodyPr/>
          <a:lstStyle/>
          <a:p>
            <a:r>
              <a:rPr lang="fr-FR" altLang="fr-FR" sz="2000" b="1" dirty="0"/>
              <a:t>Indiquer pour chacune des 4 situations ci-dessous quel est le danger, la situation dangereuse, l’événement déclencheur et le dommage possible.</a:t>
            </a:r>
          </a:p>
          <a:p>
            <a:r>
              <a:rPr lang="fr-FR" altLang="fr-FR" sz="2000" b="1" dirty="0"/>
              <a:t>Modéliser le processus d’apparition d’un dommage pour chaque situation</a:t>
            </a:r>
            <a:endParaRPr lang="fr-FR" altLang="fr-FR" sz="2000" dirty="0"/>
          </a:p>
          <a:p>
            <a:endParaRPr lang="fr-FR" altLang="fr-FR" sz="2000" dirty="0"/>
          </a:p>
        </p:txBody>
      </p:sp>
      <p:pic>
        <p:nvPicPr>
          <p:cNvPr id="21508" name="Image 1">
            <a:extLst>
              <a:ext uri="{FF2B5EF4-FFF2-40B4-BE49-F238E27FC236}">
                <a16:creationId xmlns:a16="http://schemas.microsoft.com/office/drawing/2014/main" id="{B6374C1E-A4FA-47D9-96BA-E8B9805F12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997200"/>
            <a:ext cx="7086600" cy="206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a:extLst>
              <a:ext uri="{FF2B5EF4-FFF2-40B4-BE49-F238E27FC236}">
                <a16:creationId xmlns:a16="http://schemas.microsoft.com/office/drawing/2014/main" id="{06E89D78-7D57-4B41-A06D-12DA9AC94C82}"/>
              </a:ext>
            </a:extLst>
          </p:cNvPr>
          <p:cNvSpPr>
            <a:spLocks noGrp="1" noChangeArrowheads="1"/>
          </p:cNvSpPr>
          <p:nvPr>
            <p:ph type="title"/>
          </p:nvPr>
        </p:nvSpPr>
        <p:spPr/>
        <p:txBody>
          <a:bodyPr/>
          <a:lstStyle/>
          <a:p>
            <a:r>
              <a:rPr lang="fr-FR" altLang="fr-FR"/>
              <a:t>Situations de travail</a:t>
            </a:r>
          </a:p>
        </p:txBody>
      </p:sp>
      <p:pic>
        <p:nvPicPr>
          <p:cNvPr id="7" name="Picture 2">
            <a:extLst>
              <a:ext uri="{FF2B5EF4-FFF2-40B4-BE49-F238E27FC236}">
                <a16:creationId xmlns:a16="http://schemas.microsoft.com/office/drawing/2014/main" id="{D86DC944-E8B9-4B92-AC51-AB88AB637D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501" t="18080" r="13068" b="2750"/>
          <a:stretch>
            <a:fillRect/>
          </a:stretch>
        </p:blipFill>
        <p:spPr bwMode="auto">
          <a:xfrm>
            <a:off x="1258888" y="1844824"/>
            <a:ext cx="7005637" cy="424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27748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a:extLst>
              <a:ext uri="{FF2B5EF4-FFF2-40B4-BE49-F238E27FC236}">
                <a16:creationId xmlns:a16="http://schemas.microsoft.com/office/drawing/2014/main" id="{06E89D78-7D57-4B41-A06D-12DA9AC94C82}"/>
              </a:ext>
            </a:extLst>
          </p:cNvPr>
          <p:cNvSpPr>
            <a:spLocks noGrp="1" noChangeArrowheads="1"/>
          </p:cNvSpPr>
          <p:nvPr>
            <p:ph type="title"/>
          </p:nvPr>
        </p:nvSpPr>
        <p:spPr/>
        <p:txBody>
          <a:bodyPr/>
          <a:lstStyle/>
          <a:p>
            <a:r>
              <a:rPr lang="fr-FR" altLang="fr-FR"/>
              <a:t>Situations de travail</a:t>
            </a:r>
          </a:p>
        </p:txBody>
      </p:sp>
      <p:pic>
        <p:nvPicPr>
          <p:cNvPr id="3" name="Picture 2">
            <a:extLst>
              <a:ext uri="{FF2B5EF4-FFF2-40B4-BE49-F238E27FC236}">
                <a16:creationId xmlns:a16="http://schemas.microsoft.com/office/drawing/2014/main" id="{22D1620D-97A5-4BF5-8FE5-DBD0C61D61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3702" t="21103" r="12669" b="7057"/>
          <a:stretch>
            <a:fillRect/>
          </a:stretch>
        </p:blipFill>
        <p:spPr bwMode="auto">
          <a:xfrm>
            <a:off x="1260475" y="2279799"/>
            <a:ext cx="7056438" cy="3871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a:extLst>
              <a:ext uri="{FF2B5EF4-FFF2-40B4-BE49-F238E27FC236}">
                <a16:creationId xmlns:a16="http://schemas.microsoft.com/office/drawing/2014/main" id="{4E4F477E-3545-4B7C-BEB8-57191B0ABA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3501" t="18080" r="13068" b="73869"/>
          <a:stretch>
            <a:fillRect/>
          </a:stretch>
        </p:blipFill>
        <p:spPr bwMode="auto">
          <a:xfrm>
            <a:off x="1258888" y="1844824"/>
            <a:ext cx="7005637"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15482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DD93856-9DAD-48DA-8C98-051A887F12D6}"/>
              </a:ext>
            </a:extLst>
          </p:cNvPr>
          <p:cNvSpPr>
            <a:spLocks noGrp="1" noChangeArrowheads="1"/>
          </p:cNvSpPr>
          <p:nvPr>
            <p:ph type="title"/>
          </p:nvPr>
        </p:nvSpPr>
        <p:spPr>
          <a:xfrm>
            <a:off x="457200" y="504032"/>
            <a:ext cx="8229600" cy="492443"/>
          </a:xfrm>
          <a:solidFill>
            <a:srgbClr val="FFCC00"/>
          </a:solidFill>
          <a:extLst>
            <a:ext uri="{91240B29-F687-4F45-9708-019B960494DF}">
              <a14:hiddenLine xmlns:a14="http://schemas.microsoft.com/office/drawing/2010/main" w="9525" cap="flat" cmpd="sng">
                <a:solidFill>
                  <a:srgbClr val="008080"/>
                </a:solidFill>
                <a:prstDash val="solid"/>
                <a:miter lim="800000"/>
                <a:headEnd/>
                <a:tailEnd/>
              </a14:hiddenLine>
            </a:ext>
          </a:extLst>
        </p:spPr>
        <p:txBody>
          <a:bodyPr lIns="0" tIns="0" rIns="0" bIns="0" anchor="t">
            <a:spAutoFit/>
          </a:bodyPr>
          <a:lstStyle/>
          <a:p>
            <a:pPr eaLnBrk="1" hangingPunct="1"/>
            <a:r>
              <a:rPr lang="fr-FR" altLang="fr-FR" sz="3200" dirty="0">
                <a:solidFill>
                  <a:srgbClr val="183B97"/>
                </a:solidFill>
              </a:rPr>
              <a:t>Situation N°1</a:t>
            </a:r>
          </a:p>
        </p:txBody>
      </p:sp>
      <p:grpSp>
        <p:nvGrpSpPr>
          <p:cNvPr id="4107" name="Group 11">
            <a:extLst>
              <a:ext uri="{FF2B5EF4-FFF2-40B4-BE49-F238E27FC236}">
                <a16:creationId xmlns:a16="http://schemas.microsoft.com/office/drawing/2014/main" id="{3ECA28E5-E54E-473A-8122-7605FB81C343}"/>
              </a:ext>
            </a:extLst>
          </p:cNvPr>
          <p:cNvGrpSpPr>
            <a:grpSpLocks/>
          </p:cNvGrpSpPr>
          <p:nvPr/>
        </p:nvGrpSpPr>
        <p:grpSpPr bwMode="auto">
          <a:xfrm>
            <a:off x="3108325" y="2590800"/>
            <a:ext cx="5438775" cy="2020888"/>
            <a:chOff x="1958" y="1632"/>
            <a:chExt cx="3426" cy="1273"/>
          </a:xfrm>
          <a:solidFill>
            <a:schemeClr val="accent2">
              <a:lumMod val="75000"/>
            </a:schemeClr>
          </a:solidFill>
        </p:grpSpPr>
        <p:sp>
          <p:nvSpPr>
            <p:cNvPr id="3092" name="Oval 12">
              <a:extLst>
                <a:ext uri="{FF2B5EF4-FFF2-40B4-BE49-F238E27FC236}">
                  <a16:creationId xmlns:a16="http://schemas.microsoft.com/office/drawing/2014/main" id="{819F5CF9-2C1A-461F-8DDF-F6EE7FDF81C0}"/>
                </a:ext>
              </a:extLst>
            </p:cNvPr>
            <p:cNvSpPr>
              <a:spLocks noChangeArrowheads="1"/>
            </p:cNvSpPr>
            <p:nvPr/>
          </p:nvSpPr>
          <p:spPr bwMode="auto">
            <a:xfrm>
              <a:off x="1958" y="1632"/>
              <a:ext cx="3426" cy="1273"/>
            </a:xfrm>
            <a:prstGeom prst="ellipse">
              <a:avLst/>
            </a:prstGeom>
            <a:grpFill/>
            <a:ln>
              <a:noFill/>
            </a:ln>
            <a:effectLst/>
            <a:extLst>
              <a:ext uri="{91240B29-F687-4F45-9708-019B960494DF}">
                <a14:hiddenLine xmlns:a14="http://schemas.microsoft.com/office/drawing/2010/main" w="3175">
                  <a:solidFill>
                    <a:srgbClr val="CCE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3" name="Text Box 13">
              <a:extLst>
                <a:ext uri="{FF2B5EF4-FFF2-40B4-BE49-F238E27FC236}">
                  <a16:creationId xmlns:a16="http://schemas.microsoft.com/office/drawing/2014/main" id="{43BE778B-15CE-49C9-A07F-BF22E71D585C}"/>
                </a:ext>
              </a:extLst>
            </p:cNvPr>
            <p:cNvSpPr txBox="1">
              <a:spLocks noChangeArrowheads="1"/>
            </p:cNvSpPr>
            <p:nvPr/>
          </p:nvSpPr>
          <p:spPr bwMode="auto">
            <a:xfrm>
              <a:off x="3792" y="2064"/>
              <a:ext cx="1056" cy="252"/>
            </a:xfrm>
            <a:prstGeom prst="rect">
              <a:avLst/>
            </a:prstGeom>
            <a:grpFill/>
            <a:ln>
              <a:noFill/>
            </a:ln>
            <a:effectLst/>
            <a:extLst>
              <a:ext uri="{91240B29-F687-4F45-9708-019B960494DF}">
                <a14:hiddenLine xmlns:a14="http://schemas.microsoft.com/office/drawing/2010/main" w="12700">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Opérateur</a:t>
              </a:r>
            </a:p>
          </p:txBody>
        </p:sp>
      </p:grpSp>
      <p:grpSp>
        <p:nvGrpSpPr>
          <p:cNvPr id="4110" name="Group 14">
            <a:extLst>
              <a:ext uri="{FF2B5EF4-FFF2-40B4-BE49-F238E27FC236}">
                <a16:creationId xmlns:a16="http://schemas.microsoft.com/office/drawing/2014/main" id="{59C16C47-53B2-4F16-964F-6B1746FCC1C7}"/>
              </a:ext>
            </a:extLst>
          </p:cNvPr>
          <p:cNvGrpSpPr>
            <a:grpSpLocks/>
          </p:cNvGrpSpPr>
          <p:nvPr/>
        </p:nvGrpSpPr>
        <p:grpSpPr bwMode="auto">
          <a:xfrm>
            <a:off x="228600" y="2590800"/>
            <a:ext cx="5440363" cy="2020888"/>
            <a:chOff x="144" y="1632"/>
            <a:chExt cx="3427" cy="1273"/>
          </a:xfrm>
        </p:grpSpPr>
        <p:sp>
          <p:nvSpPr>
            <p:cNvPr id="3090" name="Oval 15">
              <a:extLst>
                <a:ext uri="{FF2B5EF4-FFF2-40B4-BE49-F238E27FC236}">
                  <a16:creationId xmlns:a16="http://schemas.microsoft.com/office/drawing/2014/main" id="{C83FDEBE-CC8A-4676-9DC3-6EA33079A9C4}"/>
                </a:ext>
              </a:extLst>
            </p:cNvPr>
            <p:cNvSpPr>
              <a:spLocks noChangeArrowheads="1"/>
            </p:cNvSpPr>
            <p:nvPr/>
          </p:nvSpPr>
          <p:spPr bwMode="auto">
            <a:xfrm>
              <a:off x="144" y="1632"/>
              <a:ext cx="3427" cy="1273"/>
            </a:xfrm>
            <a:prstGeom prst="ellipse">
              <a:avLst/>
            </a:prstGeom>
            <a:solidFill>
              <a:srgbClr val="FFF0D9">
                <a:alpha val="50195"/>
              </a:srgbClr>
            </a:soli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1" name="Text Box 16">
              <a:extLst>
                <a:ext uri="{FF2B5EF4-FFF2-40B4-BE49-F238E27FC236}">
                  <a16:creationId xmlns:a16="http://schemas.microsoft.com/office/drawing/2014/main" id="{B1A1C791-A1AC-4290-8D60-2CFBE64CBA69}"/>
                </a:ext>
              </a:extLst>
            </p:cNvPr>
            <p:cNvSpPr txBox="1">
              <a:spLocks noChangeArrowheads="1"/>
            </p:cNvSpPr>
            <p:nvPr/>
          </p:nvSpPr>
          <p:spPr bwMode="auto">
            <a:xfrm>
              <a:off x="480" y="2016"/>
              <a:ext cx="1344" cy="252"/>
            </a:xfrm>
            <a:prstGeom prst="rect">
              <a:avLst/>
            </a:prstGeom>
            <a:noFill/>
            <a:ln w="12700">
              <a:no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Acide</a:t>
              </a:r>
            </a:p>
          </p:txBody>
        </p:sp>
      </p:grpSp>
      <p:grpSp>
        <p:nvGrpSpPr>
          <p:cNvPr id="4113" name="Group 17">
            <a:extLst>
              <a:ext uri="{FF2B5EF4-FFF2-40B4-BE49-F238E27FC236}">
                <a16:creationId xmlns:a16="http://schemas.microsoft.com/office/drawing/2014/main" id="{3103735E-14C3-4994-ADA7-48EF53CDB2DD}"/>
              </a:ext>
            </a:extLst>
          </p:cNvPr>
          <p:cNvGrpSpPr>
            <a:grpSpLocks/>
          </p:cNvGrpSpPr>
          <p:nvPr/>
        </p:nvGrpSpPr>
        <p:grpSpPr bwMode="auto">
          <a:xfrm>
            <a:off x="304800" y="1295400"/>
            <a:ext cx="5362575" cy="3200400"/>
            <a:chOff x="192" y="816"/>
            <a:chExt cx="3378" cy="2016"/>
          </a:xfrm>
        </p:grpSpPr>
        <p:sp>
          <p:nvSpPr>
            <p:cNvPr id="3087" name="Freeform 18">
              <a:extLst>
                <a:ext uri="{FF2B5EF4-FFF2-40B4-BE49-F238E27FC236}">
                  <a16:creationId xmlns:a16="http://schemas.microsoft.com/office/drawing/2014/main" id="{357E410B-08F9-4847-B2A1-30A610A086E7}"/>
                </a:ext>
              </a:extLst>
            </p:cNvPr>
            <p:cNvSpPr>
              <a:spLocks/>
            </p:cNvSpPr>
            <p:nvPr/>
          </p:nvSpPr>
          <p:spPr bwMode="auto">
            <a:xfrm>
              <a:off x="1956" y="1728"/>
              <a:ext cx="1614" cy="1104"/>
            </a:xfrm>
            <a:custGeom>
              <a:avLst/>
              <a:gdLst>
                <a:gd name="T0" fmla="*/ 876 w 1614"/>
                <a:gd name="T1" fmla="*/ 0 h 1104"/>
                <a:gd name="T2" fmla="*/ 1044 w 1614"/>
                <a:gd name="T3" fmla="*/ 60 h 1104"/>
                <a:gd name="T4" fmla="*/ 1260 w 1614"/>
                <a:gd name="T5" fmla="*/ 144 h 1104"/>
                <a:gd name="T6" fmla="*/ 1440 w 1614"/>
                <a:gd name="T7" fmla="*/ 252 h 1104"/>
                <a:gd name="T8" fmla="*/ 1548 w 1614"/>
                <a:gd name="T9" fmla="*/ 366 h 1104"/>
                <a:gd name="T10" fmla="*/ 1614 w 1614"/>
                <a:gd name="T11" fmla="*/ 480 h 1104"/>
                <a:gd name="T12" fmla="*/ 1608 w 1614"/>
                <a:gd name="T13" fmla="*/ 564 h 1104"/>
                <a:gd name="T14" fmla="*/ 1584 w 1614"/>
                <a:gd name="T15" fmla="*/ 654 h 1104"/>
                <a:gd name="T16" fmla="*/ 1494 w 1614"/>
                <a:gd name="T17" fmla="*/ 792 h 1104"/>
                <a:gd name="T18" fmla="*/ 1332 w 1614"/>
                <a:gd name="T19" fmla="*/ 900 h 1104"/>
                <a:gd name="T20" fmla="*/ 1116 w 1614"/>
                <a:gd name="T21" fmla="*/ 1008 h 1104"/>
                <a:gd name="T22" fmla="*/ 780 w 1614"/>
                <a:gd name="T23" fmla="*/ 1104 h 1104"/>
                <a:gd name="T24" fmla="*/ 298 w 1614"/>
                <a:gd name="T25" fmla="*/ 914 h 1104"/>
                <a:gd name="T26" fmla="*/ 60 w 1614"/>
                <a:gd name="T27" fmla="*/ 720 h 1104"/>
                <a:gd name="T28" fmla="*/ 0 w 1614"/>
                <a:gd name="T29" fmla="*/ 564 h 1104"/>
                <a:gd name="T30" fmla="*/ 30 w 1614"/>
                <a:gd name="T31" fmla="*/ 402 h 1104"/>
                <a:gd name="T32" fmla="*/ 174 w 1614"/>
                <a:gd name="T33" fmla="*/ 246 h 1104"/>
                <a:gd name="T34" fmla="*/ 492 w 1614"/>
                <a:gd name="T35" fmla="*/ 96 h 1104"/>
                <a:gd name="T36" fmla="*/ 732 w 1614"/>
                <a:gd name="T37" fmla="*/ 0 h 1104"/>
                <a:gd name="T38" fmla="*/ 876 w 1614"/>
                <a:gd name="T39" fmla="*/ 0 h 1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14" h="1104">
                  <a:moveTo>
                    <a:pt x="876" y="0"/>
                  </a:moveTo>
                  <a:lnTo>
                    <a:pt x="1044" y="60"/>
                  </a:lnTo>
                  <a:lnTo>
                    <a:pt x="1260" y="144"/>
                  </a:lnTo>
                  <a:lnTo>
                    <a:pt x="1440" y="252"/>
                  </a:lnTo>
                  <a:lnTo>
                    <a:pt x="1548" y="366"/>
                  </a:lnTo>
                  <a:lnTo>
                    <a:pt x="1614" y="480"/>
                  </a:lnTo>
                  <a:lnTo>
                    <a:pt x="1608" y="564"/>
                  </a:lnTo>
                  <a:lnTo>
                    <a:pt x="1584" y="654"/>
                  </a:lnTo>
                  <a:lnTo>
                    <a:pt x="1494" y="792"/>
                  </a:lnTo>
                  <a:lnTo>
                    <a:pt x="1332" y="900"/>
                  </a:lnTo>
                  <a:lnTo>
                    <a:pt x="1116" y="1008"/>
                  </a:lnTo>
                  <a:lnTo>
                    <a:pt x="780" y="1104"/>
                  </a:lnTo>
                  <a:lnTo>
                    <a:pt x="298" y="914"/>
                  </a:lnTo>
                  <a:lnTo>
                    <a:pt x="60" y="720"/>
                  </a:lnTo>
                  <a:lnTo>
                    <a:pt x="0" y="564"/>
                  </a:lnTo>
                  <a:lnTo>
                    <a:pt x="30" y="402"/>
                  </a:lnTo>
                  <a:lnTo>
                    <a:pt x="174" y="246"/>
                  </a:lnTo>
                  <a:lnTo>
                    <a:pt x="492" y="96"/>
                  </a:lnTo>
                  <a:lnTo>
                    <a:pt x="732" y="0"/>
                  </a:lnTo>
                  <a:lnTo>
                    <a:pt x="876" y="0"/>
                  </a:lnTo>
                  <a:close/>
                </a:path>
              </a:pathLst>
            </a:custGeom>
            <a:solidFill>
              <a:srgbClr val="FF3300">
                <a:alpha val="50195"/>
              </a:srgbClr>
            </a:solidFill>
            <a:ln>
              <a:noFill/>
            </a:ln>
            <a:effectLst/>
            <a:extLst>
              <a:ext uri="{91240B29-F687-4F45-9708-019B960494DF}">
                <a14:hiddenLine xmlns:a14="http://schemas.microsoft.com/office/drawing/2010/main" w="38100" cap="flat" cmpd="sng">
                  <a:solidFill>
                    <a:schemeClr val="hlink"/>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solidFill>
                  <a:schemeClr val="tx2"/>
                </a:solidFill>
              </a:endParaRPr>
            </a:p>
          </p:txBody>
        </p:sp>
        <p:sp>
          <p:nvSpPr>
            <p:cNvPr id="3088" name="Text Box 19">
              <a:extLst>
                <a:ext uri="{FF2B5EF4-FFF2-40B4-BE49-F238E27FC236}">
                  <a16:creationId xmlns:a16="http://schemas.microsoft.com/office/drawing/2014/main" id="{522A75DD-8728-4081-AC8F-3875E712B19D}"/>
                </a:ext>
              </a:extLst>
            </p:cNvPr>
            <p:cNvSpPr txBox="1">
              <a:spLocks noChangeArrowheads="1"/>
            </p:cNvSpPr>
            <p:nvPr/>
          </p:nvSpPr>
          <p:spPr bwMode="auto">
            <a:xfrm flipH="1">
              <a:off x="192" y="816"/>
              <a:ext cx="1584" cy="620"/>
            </a:xfrm>
            <a:prstGeom prst="rect">
              <a:avLst/>
            </a:prstGeom>
            <a:solidFill>
              <a:srgbClr val="FFCC00"/>
            </a:solidFill>
            <a:ln>
              <a:noFill/>
            </a:ln>
            <a:effectLst/>
            <a:extLst>
              <a:ext uri="{91240B29-F687-4F45-9708-019B960494DF}">
                <a14:hiddenLine xmlns:a14="http://schemas.microsoft.com/office/drawing/2010/main" w="381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Travailler à proximité d’un tuyau percé</a:t>
              </a:r>
            </a:p>
          </p:txBody>
        </p:sp>
        <p:sp>
          <p:nvSpPr>
            <p:cNvPr id="3089" name="Line 20">
              <a:extLst>
                <a:ext uri="{FF2B5EF4-FFF2-40B4-BE49-F238E27FC236}">
                  <a16:creationId xmlns:a16="http://schemas.microsoft.com/office/drawing/2014/main" id="{DCA38D91-B8E9-42C9-9CF2-4730C49D7C04}"/>
                </a:ext>
              </a:extLst>
            </p:cNvPr>
            <p:cNvSpPr>
              <a:spLocks noChangeShapeType="1"/>
            </p:cNvSpPr>
            <p:nvPr/>
          </p:nvSpPr>
          <p:spPr bwMode="auto">
            <a:xfrm flipH="1" flipV="1">
              <a:off x="1728" y="1392"/>
              <a:ext cx="768" cy="576"/>
            </a:xfrm>
            <a:prstGeom prst="line">
              <a:avLst/>
            </a:prstGeom>
            <a:noFill/>
            <a:ln w="38100">
              <a:solidFill>
                <a:srgbClr val="FFB9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chemeClr val="tx2"/>
                </a:solidFill>
              </a:endParaRPr>
            </a:p>
          </p:txBody>
        </p:sp>
      </p:grpSp>
      <p:grpSp>
        <p:nvGrpSpPr>
          <p:cNvPr id="4117" name="Group 21">
            <a:extLst>
              <a:ext uri="{FF2B5EF4-FFF2-40B4-BE49-F238E27FC236}">
                <a16:creationId xmlns:a16="http://schemas.microsoft.com/office/drawing/2014/main" id="{558F073F-138A-4DD3-A45B-95D324CD6D4E}"/>
              </a:ext>
            </a:extLst>
          </p:cNvPr>
          <p:cNvGrpSpPr>
            <a:grpSpLocks/>
          </p:cNvGrpSpPr>
          <p:nvPr/>
        </p:nvGrpSpPr>
        <p:grpSpPr bwMode="auto">
          <a:xfrm>
            <a:off x="4114800" y="1295400"/>
            <a:ext cx="4503738" cy="2514600"/>
            <a:chOff x="2592" y="816"/>
            <a:chExt cx="2837" cy="1584"/>
          </a:xfrm>
          <a:solidFill>
            <a:srgbClr val="FF0000"/>
          </a:solidFill>
        </p:grpSpPr>
        <p:sp>
          <p:nvSpPr>
            <p:cNvPr id="3084" name="AutoShape 22">
              <a:extLst>
                <a:ext uri="{FF2B5EF4-FFF2-40B4-BE49-F238E27FC236}">
                  <a16:creationId xmlns:a16="http://schemas.microsoft.com/office/drawing/2014/main" id="{305BE076-BF37-483C-A36C-6032A038F468}"/>
                </a:ext>
              </a:extLst>
            </p:cNvPr>
            <p:cNvSpPr>
              <a:spLocks noChangeArrowheads="1"/>
            </p:cNvSpPr>
            <p:nvPr/>
          </p:nvSpPr>
          <p:spPr bwMode="auto">
            <a:xfrm>
              <a:off x="2592" y="2016"/>
              <a:ext cx="576" cy="384"/>
            </a:xfrm>
            <a:prstGeom prst="irregularSeal1">
              <a:avLst/>
            </a:prstGeom>
            <a:grpFill/>
            <a:ln w="12700">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3085" name="Text Box 23">
              <a:extLst>
                <a:ext uri="{FF2B5EF4-FFF2-40B4-BE49-F238E27FC236}">
                  <a16:creationId xmlns:a16="http://schemas.microsoft.com/office/drawing/2014/main" id="{C295A64C-5F57-4615-862E-300C95C94D49}"/>
                </a:ext>
              </a:extLst>
            </p:cNvPr>
            <p:cNvSpPr txBox="1">
              <a:spLocks noChangeArrowheads="1"/>
            </p:cNvSpPr>
            <p:nvPr/>
          </p:nvSpPr>
          <p:spPr bwMode="auto">
            <a:xfrm>
              <a:off x="3792" y="816"/>
              <a:ext cx="1637" cy="620"/>
            </a:xfrm>
            <a:prstGeom prst="rect">
              <a:avLst/>
            </a:prstGeom>
            <a:grpFill/>
            <a:ln>
              <a:noFill/>
            </a:ln>
            <a:effectLst/>
            <a:extLst>
              <a:ext uri="{91240B29-F687-4F45-9708-019B960494DF}">
                <a14:hiddenLine xmlns:a14="http://schemas.microsoft.com/office/drawing/2010/main" w="317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Ouverture de la vanne</a:t>
              </a:r>
            </a:p>
          </p:txBody>
        </p:sp>
        <p:sp>
          <p:nvSpPr>
            <p:cNvPr id="3086" name="Line 24">
              <a:extLst>
                <a:ext uri="{FF2B5EF4-FFF2-40B4-BE49-F238E27FC236}">
                  <a16:creationId xmlns:a16="http://schemas.microsoft.com/office/drawing/2014/main" id="{5090C88B-263C-4B82-82F7-D6E59B7B8B32}"/>
                </a:ext>
              </a:extLst>
            </p:cNvPr>
            <p:cNvSpPr>
              <a:spLocks noChangeShapeType="1"/>
            </p:cNvSpPr>
            <p:nvPr/>
          </p:nvSpPr>
          <p:spPr bwMode="auto">
            <a:xfrm flipV="1">
              <a:off x="3024" y="1392"/>
              <a:ext cx="816" cy="768"/>
            </a:xfrm>
            <a:prstGeom prst="line">
              <a:avLst/>
            </a:prstGeom>
            <a:grpFill/>
            <a:ln w="57150">
              <a:solidFill>
                <a:srgbClr val="FF99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4121" name="AutoShape 25">
            <a:extLst>
              <a:ext uri="{FF2B5EF4-FFF2-40B4-BE49-F238E27FC236}">
                <a16:creationId xmlns:a16="http://schemas.microsoft.com/office/drawing/2014/main" id="{6C3C06E6-66A1-460B-A9A3-14800887FD1F}"/>
              </a:ext>
            </a:extLst>
          </p:cNvPr>
          <p:cNvSpPr>
            <a:spLocks noChangeArrowheads="1"/>
          </p:cNvSpPr>
          <p:nvPr/>
        </p:nvSpPr>
        <p:spPr bwMode="auto">
          <a:xfrm rot="5783349">
            <a:off x="3672681" y="4556919"/>
            <a:ext cx="1328738" cy="292100"/>
          </a:xfrm>
          <a:custGeom>
            <a:avLst/>
            <a:gdLst>
              <a:gd name="T0" fmla="*/ 996554 w 21600"/>
              <a:gd name="T1" fmla="*/ 0 h 21600"/>
              <a:gd name="T2" fmla="*/ 0 w 21600"/>
              <a:gd name="T3" fmla="*/ 146050 h 21600"/>
              <a:gd name="T4" fmla="*/ 996554 w 21600"/>
              <a:gd name="T5" fmla="*/ 292100 h 21600"/>
              <a:gd name="T6" fmla="*/ 1328738 w 21600"/>
              <a:gd name="T7" fmla="*/ 1460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22" name="AutoShape 26">
            <a:extLst>
              <a:ext uri="{FF2B5EF4-FFF2-40B4-BE49-F238E27FC236}">
                <a16:creationId xmlns:a16="http://schemas.microsoft.com/office/drawing/2014/main" id="{EA8C15A7-19F3-4BBC-A774-7D9E855C7B27}"/>
              </a:ext>
            </a:extLst>
          </p:cNvPr>
          <p:cNvSpPr>
            <a:spLocks noChangeArrowheads="1"/>
          </p:cNvSpPr>
          <p:nvPr/>
        </p:nvSpPr>
        <p:spPr bwMode="auto">
          <a:xfrm>
            <a:off x="2667000" y="5334000"/>
            <a:ext cx="3352800" cy="914400"/>
          </a:xfrm>
          <a:prstGeom prst="star16">
            <a:avLst>
              <a:gd name="adj" fmla="val 37500"/>
            </a:avLst>
          </a:prstGeom>
          <a:gradFill rotWithShape="0">
            <a:gsLst>
              <a:gs pos="0">
                <a:schemeClr val="hlink"/>
              </a:gs>
              <a:gs pos="100000">
                <a:srgbClr val="FF3300"/>
              </a:gs>
            </a:gsLst>
            <a:path path="shape">
              <a:fillToRect l="50000" t="50000" r="50000" b="50000"/>
            </a:path>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Brûlures chimiques</a:t>
            </a:r>
          </a:p>
        </p:txBody>
      </p:sp>
    </p:spTree>
    <p:custDataLst>
      <p:tags r:id="rId1"/>
    </p:custDataLst>
    <p:extLst>
      <p:ext uri="{BB962C8B-B14F-4D97-AF65-F5344CB8AC3E}">
        <p14:creationId xmlns:p14="http://schemas.microsoft.com/office/powerpoint/2010/main" val="30962201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110"/>
                                        </p:tgtEl>
                                        <p:attrNameLst>
                                          <p:attrName>style.visibility</p:attrName>
                                        </p:attrNameLst>
                                      </p:cBhvr>
                                      <p:to>
                                        <p:strVal val="visible"/>
                                      </p:to>
                                    </p:set>
                                    <p:animEffect transition="in" filter="box(in)">
                                      <p:cBhvr>
                                        <p:cTn id="7" dur="500"/>
                                        <p:tgtEl>
                                          <p:spTgt spid="4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107"/>
                                        </p:tgtEl>
                                        <p:attrNameLst>
                                          <p:attrName>style.visibility</p:attrName>
                                        </p:attrNameLst>
                                      </p:cBhvr>
                                      <p:to>
                                        <p:strVal val="visible"/>
                                      </p:to>
                                    </p:set>
                                    <p:animEffect transition="in" filter="box(in)">
                                      <p:cBhvr>
                                        <p:cTn id="12" dur="500"/>
                                        <p:tgtEl>
                                          <p:spTgt spid="41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11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1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4121"/>
                                        </p:tgtEl>
                                        <p:attrNameLst>
                                          <p:attrName>style.visibility</p:attrName>
                                        </p:attrNameLst>
                                      </p:cBhvr>
                                      <p:to>
                                        <p:strVal val="visible"/>
                                      </p:to>
                                    </p:set>
                                    <p:anim calcmode="lin" valueType="num">
                                      <p:cBhvr additive="base">
                                        <p:cTn id="25" dur="500" fill="hold"/>
                                        <p:tgtEl>
                                          <p:spTgt spid="4121"/>
                                        </p:tgtEl>
                                        <p:attrNameLst>
                                          <p:attrName>ppt_x</p:attrName>
                                        </p:attrNameLst>
                                      </p:cBhvr>
                                      <p:tavLst>
                                        <p:tav tm="0">
                                          <p:val>
                                            <p:strVal val="#ppt_x"/>
                                          </p:val>
                                        </p:tav>
                                        <p:tav tm="100000">
                                          <p:val>
                                            <p:strVal val="#ppt_x"/>
                                          </p:val>
                                        </p:tav>
                                      </p:tavLst>
                                    </p:anim>
                                    <p:anim calcmode="lin" valueType="num">
                                      <p:cBhvr additive="base">
                                        <p:cTn id="26" dur="500" fill="hold"/>
                                        <p:tgtEl>
                                          <p:spTgt spid="4121"/>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122"/>
                                        </p:tgtEl>
                                        <p:attrNameLst>
                                          <p:attrName>style.visibility</p:attrName>
                                        </p:attrNameLst>
                                      </p:cBhvr>
                                      <p:to>
                                        <p:strVal val="visible"/>
                                      </p:to>
                                    </p:set>
                                    <p:anim calcmode="lin" valueType="num">
                                      <p:cBhvr>
                                        <p:cTn id="31" dur="500" fill="hold"/>
                                        <p:tgtEl>
                                          <p:spTgt spid="4122"/>
                                        </p:tgtEl>
                                        <p:attrNameLst>
                                          <p:attrName>ppt_w</p:attrName>
                                        </p:attrNameLst>
                                      </p:cBhvr>
                                      <p:tavLst>
                                        <p:tav tm="0">
                                          <p:val>
                                            <p:fltVal val="0"/>
                                          </p:val>
                                        </p:tav>
                                        <p:tav tm="100000">
                                          <p:val>
                                            <p:strVal val="#ppt_w"/>
                                          </p:val>
                                        </p:tav>
                                      </p:tavLst>
                                    </p:anim>
                                    <p:anim calcmode="lin" valueType="num">
                                      <p:cBhvr>
                                        <p:cTn id="32" dur="500" fill="hold"/>
                                        <p:tgtEl>
                                          <p:spTgt spid="4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2"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DD93856-9DAD-48DA-8C98-051A887F12D6}"/>
              </a:ext>
            </a:extLst>
          </p:cNvPr>
          <p:cNvSpPr>
            <a:spLocks noGrp="1" noChangeArrowheads="1"/>
          </p:cNvSpPr>
          <p:nvPr>
            <p:ph type="title"/>
          </p:nvPr>
        </p:nvSpPr>
        <p:spPr>
          <a:xfrm>
            <a:off x="457200" y="504032"/>
            <a:ext cx="8229600" cy="492443"/>
          </a:xfrm>
          <a:solidFill>
            <a:srgbClr val="FFCC00"/>
          </a:solidFill>
          <a:extLst>
            <a:ext uri="{91240B29-F687-4F45-9708-019B960494DF}">
              <a14:hiddenLine xmlns:a14="http://schemas.microsoft.com/office/drawing/2010/main" w="9525" cap="flat" cmpd="sng">
                <a:solidFill>
                  <a:srgbClr val="008080"/>
                </a:solidFill>
                <a:prstDash val="solid"/>
                <a:miter lim="800000"/>
                <a:headEnd/>
                <a:tailEnd/>
              </a14:hiddenLine>
            </a:ext>
          </a:extLst>
        </p:spPr>
        <p:txBody>
          <a:bodyPr lIns="0" tIns="0" rIns="0" bIns="0" anchor="t">
            <a:spAutoFit/>
          </a:bodyPr>
          <a:lstStyle/>
          <a:p>
            <a:pPr eaLnBrk="1" hangingPunct="1"/>
            <a:r>
              <a:rPr lang="fr-FR" altLang="fr-FR" sz="3200" dirty="0">
                <a:solidFill>
                  <a:srgbClr val="183B97"/>
                </a:solidFill>
              </a:rPr>
              <a:t>Situation N°2</a:t>
            </a:r>
          </a:p>
        </p:txBody>
      </p:sp>
      <p:grpSp>
        <p:nvGrpSpPr>
          <p:cNvPr id="4107" name="Group 11">
            <a:extLst>
              <a:ext uri="{FF2B5EF4-FFF2-40B4-BE49-F238E27FC236}">
                <a16:creationId xmlns:a16="http://schemas.microsoft.com/office/drawing/2014/main" id="{3ECA28E5-E54E-473A-8122-7605FB81C343}"/>
              </a:ext>
            </a:extLst>
          </p:cNvPr>
          <p:cNvGrpSpPr>
            <a:grpSpLocks/>
          </p:cNvGrpSpPr>
          <p:nvPr/>
        </p:nvGrpSpPr>
        <p:grpSpPr bwMode="auto">
          <a:xfrm>
            <a:off x="3108325" y="2590800"/>
            <a:ext cx="5438775" cy="2020888"/>
            <a:chOff x="1958" y="1632"/>
            <a:chExt cx="3426" cy="1273"/>
          </a:xfrm>
          <a:solidFill>
            <a:schemeClr val="accent2">
              <a:lumMod val="75000"/>
            </a:schemeClr>
          </a:solidFill>
        </p:grpSpPr>
        <p:sp>
          <p:nvSpPr>
            <p:cNvPr id="3092" name="Oval 12">
              <a:extLst>
                <a:ext uri="{FF2B5EF4-FFF2-40B4-BE49-F238E27FC236}">
                  <a16:creationId xmlns:a16="http://schemas.microsoft.com/office/drawing/2014/main" id="{819F5CF9-2C1A-461F-8DDF-F6EE7FDF81C0}"/>
                </a:ext>
              </a:extLst>
            </p:cNvPr>
            <p:cNvSpPr>
              <a:spLocks noChangeArrowheads="1"/>
            </p:cNvSpPr>
            <p:nvPr/>
          </p:nvSpPr>
          <p:spPr bwMode="auto">
            <a:xfrm>
              <a:off x="1958" y="1632"/>
              <a:ext cx="3426" cy="1273"/>
            </a:xfrm>
            <a:prstGeom prst="ellipse">
              <a:avLst/>
            </a:prstGeom>
            <a:grpFill/>
            <a:ln>
              <a:noFill/>
            </a:ln>
            <a:effectLst/>
            <a:extLst>
              <a:ext uri="{91240B29-F687-4F45-9708-019B960494DF}">
                <a14:hiddenLine xmlns:a14="http://schemas.microsoft.com/office/drawing/2010/main" w="3175">
                  <a:solidFill>
                    <a:srgbClr val="CCE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3" name="Text Box 13">
              <a:extLst>
                <a:ext uri="{FF2B5EF4-FFF2-40B4-BE49-F238E27FC236}">
                  <a16:creationId xmlns:a16="http://schemas.microsoft.com/office/drawing/2014/main" id="{43BE778B-15CE-49C9-A07F-BF22E71D585C}"/>
                </a:ext>
              </a:extLst>
            </p:cNvPr>
            <p:cNvSpPr txBox="1">
              <a:spLocks noChangeArrowheads="1"/>
            </p:cNvSpPr>
            <p:nvPr/>
          </p:nvSpPr>
          <p:spPr bwMode="auto">
            <a:xfrm>
              <a:off x="3792" y="2064"/>
              <a:ext cx="1056" cy="250"/>
            </a:xfrm>
            <a:prstGeom prst="rect">
              <a:avLst/>
            </a:prstGeom>
            <a:grpFill/>
            <a:ln>
              <a:noFill/>
            </a:ln>
            <a:effectLst/>
            <a:extLst>
              <a:ext uri="{91240B29-F687-4F45-9708-019B960494DF}">
                <a14:hiddenLine xmlns:a14="http://schemas.microsoft.com/office/drawing/2010/main" w="12700">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Opérateur</a:t>
              </a:r>
            </a:p>
          </p:txBody>
        </p:sp>
      </p:grpSp>
      <p:grpSp>
        <p:nvGrpSpPr>
          <p:cNvPr id="4110" name="Group 14">
            <a:extLst>
              <a:ext uri="{FF2B5EF4-FFF2-40B4-BE49-F238E27FC236}">
                <a16:creationId xmlns:a16="http://schemas.microsoft.com/office/drawing/2014/main" id="{59C16C47-53B2-4F16-964F-6B1746FCC1C7}"/>
              </a:ext>
            </a:extLst>
          </p:cNvPr>
          <p:cNvGrpSpPr>
            <a:grpSpLocks/>
          </p:cNvGrpSpPr>
          <p:nvPr/>
        </p:nvGrpSpPr>
        <p:grpSpPr bwMode="auto">
          <a:xfrm>
            <a:off x="228600" y="2590800"/>
            <a:ext cx="5440363" cy="2020888"/>
            <a:chOff x="144" y="1632"/>
            <a:chExt cx="3427" cy="1273"/>
          </a:xfrm>
        </p:grpSpPr>
        <p:sp>
          <p:nvSpPr>
            <p:cNvPr id="3090" name="Oval 15">
              <a:extLst>
                <a:ext uri="{FF2B5EF4-FFF2-40B4-BE49-F238E27FC236}">
                  <a16:creationId xmlns:a16="http://schemas.microsoft.com/office/drawing/2014/main" id="{C83FDEBE-CC8A-4676-9DC3-6EA33079A9C4}"/>
                </a:ext>
              </a:extLst>
            </p:cNvPr>
            <p:cNvSpPr>
              <a:spLocks noChangeArrowheads="1"/>
            </p:cNvSpPr>
            <p:nvPr/>
          </p:nvSpPr>
          <p:spPr bwMode="auto">
            <a:xfrm>
              <a:off x="144" y="1632"/>
              <a:ext cx="3427" cy="1273"/>
            </a:xfrm>
            <a:prstGeom prst="ellipse">
              <a:avLst/>
            </a:prstGeom>
            <a:solidFill>
              <a:srgbClr val="FFF0D9">
                <a:alpha val="50195"/>
              </a:srgbClr>
            </a:soli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1" name="Text Box 16">
              <a:extLst>
                <a:ext uri="{FF2B5EF4-FFF2-40B4-BE49-F238E27FC236}">
                  <a16:creationId xmlns:a16="http://schemas.microsoft.com/office/drawing/2014/main" id="{B1A1C791-A1AC-4290-8D60-2CFBE64CBA69}"/>
                </a:ext>
              </a:extLst>
            </p:cNvPr>
            <p:cNvSpPr txBox="1">
              <a:spLocks noChangeArrowheads="1"/>
            </p:cNvSpPr>
            <p:nvPr/>
          </p:nvSpPr>
          <p:spPr bwMode="auto">
            <a:xfrm>
              <a:off x="480" y="2016"/>
              <a:ext cx="1344" cy="446"/>
            </a:xfrm>
            <a:prstGeom prst="rect">
              <a:avLst/>
            </a:prstGeom>
            <a:noFill/>
            <a:ln w="12700">
              <a:no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Liquide inflammable</a:t>
              </a:r>
            </a:p>
          </p:txBody>
        </p:sp>
      </p:grpSp>
      <p:grpSp>
        <p:nvGrpSpPr>
          <p:cNvPr id="4113" name="Group 17">
            <a:extLst>
              <a:ext uri="{FF2B5EF4-FFF2-40B4-BE49-F238E27FC236}">
                <a16:creationId xmlns:a16="http://schemas.microsoft.com/office/drawing/2014/main" id="{3103735E-14C3-4994-ADA7-48EF53CDB2DD}"/>
              </a:ext>
            </a:extLst>
          </p:cNvPr>
          <p:cNvGrpSpPr>
            <a:grpSpLocks/>
          </p:cNvGrpSpPr>
          <p:nvPr/>
        </p:nvGrpSpPr>
        <p:grpSpPr bwMode="auto">
          <a:xfrm>
            <a:off x="304800" y="1295400"/>
            <a:ext cx="5362575" cy="3200400"/>
            <a:chOff x="192" y="816"/>
            <a:chExt cx="3378" cy="2016"/>
          </a:xfrm>
        </p:grpSpPr>
        <p:sp>
          <p:nvSpPr>
            <p:cNvPr id="3087" name="Freeform 18">
              <a:extLst>
                <a:ext uri="{FF2B5EF4-FFF2-40B4-BE49-F238E27FC236}">
                  <a16:creationId xmlns:a16="http://schemas.microsoft.com/office/drawing/2014/main" id="{357E410B-08F9-4847-B2A1-30A610A086E7}"/>
                </a:ext>
              </a:extLst>
            </p:cNvPr>
            <p:cNvSpPr>
              <a:spLocks/>
            </p:cNvSpPr>
            <p:nvPr/>
          </p:nvSpPr>
          <p:spPr bwMode="auto">
            <a:xfrm>
              <a:off x="1956" y="1728"/>
              <a:ext cx="1614" cy="1104"/>
            </a:xfrm>
            <a:custGeom>
              <a:avLst/>
              <a:gdLst>
                <a:gd name="T0" fmla="*/ 876 w 1614"/>
                <a:gd name="T1" fmla="*/ 0 h 1104"/>
                <a:gd name="T2" fmla="*/ 1044 w 1614"/>
                <a:gd name="T3" fmla="*/ 60 h 1104"/>
                <a:gd name="T4" fmla="*/ 1260 w 1614"/>
                <a:gd name="T5" fmla="*/ 144 h 1104"/>
                <a:gd name="T6" fmla="*/ 1440 w 1614"/>
                <a:gd name="T7" fmla="*/ 252 h 1104"/>
                <a:gd name="T8" fmla="*/ 1548 w 1614"/>
                <a:gd name="T9" fmla="*/ 366 h 1104"/>
                <a:gd name="T10" fmla="*/ 1614 w 1614"/>
                <a:gd name="T11" fmla="*/ 480 h 1104"/>
                <a:gd name="T12" fmla="*/ 1608 w 1614"/>
                <a:gd name="T13" fmla="*/ 564 h 1104"/>
                <a:gd name="T14" fmla="*/ 1584 w 1614"/>
                <a:gd name="T15" fmla="*/ 654 h 1104"/>
                <a:gd name="T16" fmla="*/ 1494 w 1614"/>
                <a:gd name="T17" fmla="*/ 792 h 1104"/>
                <a:gd name="T18" fmla="*/ 1332 w 1614"/>
                <a:gd name="T19" fmla="*/ 900 h 1104"/>
                <a:gd name="T20" fmla="*/ 1116 w 1614"/>
                <a:gd name="T21" fmla="*/ 1008 h 1104"/>
                <a:gd name="T22" fmla="*/ 780 w 1614"/>
                <a:gd name="T23" fmla="*/ 1104 h 1104"/>
                <a:gd name="T24" fmla="*/ 298 w 1614"/>
                <a:gd name="T25" fmla="*/ 914 h 1104"/>
                <a:gd name="T26" fmla="*/ 60 w 1614"/>
                <a:gd name="T27" fmla="*/ 720 h 1104"/>
                <a:gd name="T28" fmla="*/ 0 w 1614"/>
                <a:gd name="T29" fmla="*/ 564 h 1104"/>
                <a:gd name="T30" fmla="*/ 30 w 1614"/>
                <a:gd name="T31" fmla="*/ 402 h 1104"/>
                <a:gd name="T32" fmla="*/ 174 w 1614"/>
                <a:gd name="T33" fmla="*/ 246 h 1104"/>
                <a:gd name="T34" fmla="*/ 492 w 1614"/>
                <a:gd name="T35" fmla="*/ 96 h 1104"/>
                <a:gd name="T36" fmla="*/ 732 w 1614"/>
                <a:gd name="T37" fmla="*/ 0 h 1104"/>
                <a:gd name="T38" fmla="*/ 876 w 1614"/>
                <a:gd name="T39" fmla="*/ 0 h 1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14" h="1104">
                  <a:moveTo>
                    <a:pt x="876" y="0"/>
                  </a:moveTo>
                  <a:lnTo>
                    <a:pt x="1044" y="60"/>
                  </a:lnTo>
                  <a:lnTo>
                    <a:pt x="1260" y="144"/>
                  </a:lnTo>
                  <a:lnTo>
                    <a:pt x="1440" y="252"/>
                  </a:lnTo>
                  <a:lnTo>
                    <a:pt x="1548" y="366"/>
                  </a:lnTo>
                  <a:lnTo>
                    <a:pt x="1614" y="480"/>
                  </a:lnTo>
                  <a:lnTo>
                    <a:pt x="1608" y="564"/>
                  </a:lnTo>
                  <a:lnTo>
                    <a:pt x="1584" y="654"/>
                  </a:lnTo>
                  <a:lnTo>
                    <a:pt x="1494" y="792"/>
                  </a:lnTo>
                  <a:lnTo>
                    <a:pt x="1332" y="900"/>
                  </a:lnTo>
                  <a:lnTo>
                    <a:pt x="1116" y="1008"/>
                  </a:lnTo>
                  <a:lnTo>
                    <a:pt x="780" y="1104"/>
                  </a:lnTo>
                  <a:lnTo>
                    <a:pt x="298" y="914"/>
                  </a:lnTo>
                  <a:lnTo>
                    <a:pt x="60" y="720"/>
                  </a:lnTo>
                  <a:lnTo>
                    <a:pt x="0" y="564"/>
                  </a:lnTo>
                  <a:lnTo>
                    <a:pt x="30" y="402"/>
                  </a:lnTo>
                  <a:lnTo>
                    <a:pt x="174" y="246"/>
                  </a:lnTo>
                  <a:lnTo>
                    <a:pt x="492" y="96"/>
                  </a:lnTo>
                  <a:lnTo>
                    <a:pt x="732" y="0"/>
                  </a:lnTo>
                  <a:lnTo>
                    <a:pt x="876" y="0"/>
                  </a:lnTo>
                  <a:close/>
                </a:path>
              </a:pathLst>
            </a:custGeom>
            <a:solidFill>
              <a:srgbClr val="FF3300">
                <a:alpha val="50195"/>
              </a:srgbClr>
            </a:solidFill>
            <a:ln>
              <a:noFill/>
            </a:ln>
            <a:effectLst/>
            <a:extLst>
              <a:ext uri="{91240B29-F687-4F45-9708-019B960494DF}">
                <a14:hiddenLine xmlns:a14="http://schemas.microsoft.com/office/drawing/2010/main" w="38100" cap="flat" cmpd="sng">
                  <a:solidFill>
                    <a:schemeClr val="hlink"/>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solidFill>
                  <a:schemeClr val="tx2"/>
                </a:solidFill>
              </a:endParaRPr>
            </a:p>
          </p:txBody>
        </p:sp>
        <p:sp>
          <p:nvSpPr>
            <p:cNvPr id="3088" name="Text Box 19">
              <a:extLst>
                <a:ext uri="{FF2B5EF4-FFF2-40B4-BE49-F238E27FC236}">
                  <a16:creationId xmlns:a16="http://schemas.microsoft.com/office/drawing/2014/main" id="{522A75DD-8728-4081-AC8F-3875E712B19D}"/>
                </a:ext>
              </a:extLst>
            </p:cNvPr>
            <p:cNvSpPr txBox="1">
              <a:spLocks noChangeArrowheads="1"/>
            </p:cNvSpPr>
            <p:nvPr/>
          </p:nvSpPr>
          <p:spPr bwMode="auto">
            <a:xfrm flipH="1">
              <a:off x="192" y="816"/>
              <a:ext cx="2544" cy="620"/>
            </a:xfrm>
            <a:prstGeom prst="rect">
              <a:avLst/>
            </a:prstGeom>
            <a:solidFill>
              <a:srgbClr val="FFCC00"/>
            </a:solidFill>
            <a:ln>
              <a:noFill/>
            </a:ln>
            <a:effectLst/>
            <a:extLst>
              <a:ext uri="{91240B29-F687-4F45-9708-019B960494DF}">
                <a14:hiddenLine xmlns:a14="http://schemas.microsoft.com/office/drawing/2010/main" w="381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Travailler en fumant au dessus d’un bidon ouvert de liquide inflammable</a:t>
              </a:r>
            </a:p>
          </p:txBody>
        </p:sp>
        <p:sp>
          <p:nvSpPr>
            <p:cNvPr id="3089" name="Line 20">
              <a:extLst>
                <a:ext uri="{FF2B5EF4-FFF2-40B4-BE49-F238E27FC236}">
                  <a16:creationId xmlns:a16="http://schemas.microsoft.com/office/drawing/2014/main" id="{DCA38D91-B8E9-42C9-9CF2-4730C49D7C04}"/>
                </a:ext>
              </a:extLst>
            </p:cNvPr>
            <p:cNvSpPr>
              <a:spLocks noChangeShapeType="1"/>
            </p:cNvSpPr>
            <p:nvPr/>
          </p:nvSpPr>
          <p:spPr bwMode="auto">
            <a:xfrm flipH="1" flipV="1">
              <a:off x="1728" y="1392"/>
              <a:ext cx="768" cy="576"/>
            </a:xfrm>
            <a:prstGeom prst="line">
              <a:avLst/>
            </a:prstGeom>
            <a:noFill/>
            <a:ln w="38100">
              <a:solidFill>
                <a:srgbClr val="FFB9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chemeClr val="tx2"/>
                </a:solidFill>
              </a:endParaRPr>
            </a:p>
          </p:txBody>
        </p:sp>
      </p:grpSp>
      <p:grpSp>
        <p:nvGrpSpPr>
          <p:cNvPr id="4117" name="Group 21">
            <a:extLst>
              <a:ext uri="{FF2B5EF4-FFF2-40B4-BE49-F238E27FC236}">
                <a16:creationId xmlns:a16="http://schemas.microsoft.com/office/drawing/2014/main" id="{558F073F-138A-4DD3-A45B-95D324CD6D4E}"/>
              </a:ext>
            </a:extLst>
          </p:cNvPr>
          <p:cNvGrpSpPr>
            <a:grpSpLocks/>
          </p:cNvGrpSpPr>
          <p:nvPr/>
        </p:nvGrpSpPr>
        <p:grpSpPr bwMode="auto">
          <a:xfrm>
            <a:off x="4114800" y="1295400"/>
            <a:ext cx="4503738" cy="2514600"/>
            <a:chOff x="2592" y="816"/>
            <a:chExt cx="2837" cy="1584"/>
          </a:xfrm>
          <a:solidFill>
            <a:srgbClr val="FF0000"/>
          </a:solidFill>
        </p:grpSpPr>
        <p:sp>
          <p:nvSpPr>
            <p:cNvPr id="3084" name="AutoShape 22">
              <a:extLst>
                <a:ext uri="{FF2B5EF4-FFF2-40B4-BE49-F238E27FC236}">
                  <a16:creationId xmlns:a16="http://schemas.microsoft.com/office/drawing/2014/main" id="{305BE076-BF37-483C-A36C-6032A038F468}"/>
                </a:ext>
              </a:extLst>
            </p:cNvPr>
            <p:cNvSpPr>
              <a:spLocks noChangeArrowheads="1"/>
            </p:cNvSpPr>
            <p:nvPr/>
          </p:nvSpPr>
          <p:spPr bwMode="auto">
            <a:xfrm>
              <a:off x="2592" y="2016"/>
              <a:ext cx="576" cy="384"/>
            </a:xfrm>
            <a:prstGeom prst="irregularSeal1">
              <a:avLst/>
            </a:prstGeom>
            <a:grpFill/>
            <a:ln w="12700">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3085" name="Text Box 23">
              <a:extLst>
                <a:ext uri="{FF2B5EF4-FFF2-40B4-BE49-F238E27FC236}">
                  <a16:creationId xmlns:a16="http://schemas.microsoft.com/office/drawing/2014/main" id="{C295A64C-5F57-4615-862E-300C95C94D49}"/>
                </a:ext>
              </a:extLst>
            </p:cNvPr>
            <p:cNvSpPr txBox="1">
              <a:spLocks noChangeArrowheads="1"/>
            </p:cNvSpPr>
            <p:nvPr/>
          </p:nvSpPr>
          <p:spPr bwMode="auto">
            <a:xfrm>
              <a:off x="3792" y="816"/>
              <a:ext cx="1637" cy="620"/>
            </a:xfrm>
            <a:prstGeom prst="rect">
              <a:avLst/>
            </a:prstGeom>
            <a:grpFill/>
            <a:ln>
              <a:noFill/>
            </a:ln>
            <a:effectLst/>
            <a:extLst>
              <a:ext uri="{91240B29-F687-4F45-9708-019B960494DF}">
                <a14:hiddenLine xmlns:a14="http://schemas.microsoft.com/office/drawing/2010/main" w="317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Fumer au dessus du bidon</a:t>
              </a:r>
            </a:p>
          </p:txBody>
        </p:sp>
        <p:sp>
          <p:nvSpPr>
            <p:cNvPr id="3086" name="Line 24">
              <a:extLst>
                <a:ext uri="{FF2B5EF4-FFF2-40B4-BE49-F238E27FC236}">
                  <a16:creationId xmlns:a16="http://schemas.microsoft.com/office/drawing/2014/main" id="{5090C88B-263C-4B82-82F7-D6E59B7B8B32}"/>
                </a:ext>
              </a:extLst>
            </p:cNvPr>
            <p:cNvSpPr>
              <a:spLocks noChangeShapeType="1"/>
            </p:cNvSpPr>
            <p:nvPr/>
          </p:nvSpPr>
          <p:spPr bwMode="auto">
            <a:xfrm flipV="1">
              <a:off x="3024" y="1392"/>
              <a:ext cx="816" cy="768"/>
            </a:xfrm>
            <a:prstGeom prst="line">
              <a:avLst/>
            </a:prstGeom>
            <a:grpFill/>
            <a:ln w="57150">
              <a:solidFill>
                <a:srgbClr val="FF99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4121" name="AutoShape 25">
            <a:extLst>
              <a:ext uri="{FF2B5EF4-FFF2-40B4-BE49-F238E27FC236}">
                <a16:creationId xmlns:a16="http://schemas.microsoft.com/office/drawing/2014/main" id="{6C3C06E6-66A1-460B-A9A3-14800887FD1F}"/>
              </a:ext>
            </a:extLst>
          </p:cNvPr>
          <p:cNvSpPr>
            <a:spLocks noChangeArrowheads="1"/>
          </p:cNvSpPr>
          <p:nvPr/>
        </p:nvSpPr>
        <p:spPr bwMode="auto">
          <a:xfrm rot="5783349">
            <a:off x="3672681" y="4556919"/>
            <a:ext cx="1328738" cy="292100"/>
          </a:xfrm>
          <a:custGeom>
            <a:avLst/>
            <a:gdLst>
              <a:gd name="T0" fmla="*/ 996554 w 21600"/>
              <a:gd name="T1" fmla="*/ 0 h 21600"/>
              <a:gd name="T2" fmla="*/ 0 w 21600"/>
              <a:gd name="T3" fmla="*/ 146050 h 21600"/>
              <a:gd name="T4" fmla="*/ 996554 w 21600"/>
              <a:gd name="T5" fmla="*/ 292100 h 21600"/>
              <a:gd name="T6" fmla="*/ 1328738 w 21600"/>
              <a:gd name="T7" fmla="*/ 1460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22" name="AutoShape 26">
            <a:extLst>
              <a:ext uri="{FF2B5EF4-FFF2-40B4-BE49-F238E27FC236}">
                <a16:creationId xmlns:a16="http://schemas.microsoft.com/office/drawing/2014/main" id="{EA8C15A7-19F3-4BBC-A774-7D9E855C7B27}"/>
              </a:ext>
            </a:extLst>
          </p:cNvPr>
          <p:cNvSpPr>
            <a:spLocks noChangeArrowheads="1"/>
          </p:cNvSpPr>
          <p:nvPr/>
        </p:nvSpPr>
        <p:spPr bwMode="auto">
          <a:xfrm>
            <a:off x="2667000" y="5334000"/>
            <a:ext cx="3352800" cy="914400"/>
          </a:xfrm>
          <a:prstGeom prst="star16">
            <a:avLst>
              <a:gd name="adj" fmla="val 37500"/>
            </a:avLst>
          </a:prstGeom>
          <a:gradFill rotWithShape="0">
            <a:gsLst>
              <a:gs pos="0">
                <a:schemeClr val="hlink"/>
              </a:gs>
              <a:gs pos="100000">
                <a:srgbClr val="FF3300"/>
              </a:gs>
            </a:gsLst>
            <a:path path="shape">
              <a:fillToRect l="50000" t="50000" r="50000" b="50000"/>
            </a:path>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Brûlures, Décès</a:t>
            </a:r>
          </a:p>
        </p:txBody>
      </p:sp>
    </p:spTree>
    <p:custDataLst>
      <p:tags r:id="rId1"/>
    </p:custDataLst>
    <p:extLst>
      <p:ext uri="{BB962C8B-B14F-4D97-AF65-F5344CB8AC3E}">
        <p14:creationId xmlns:p14="http://schemas.microsoft.com/office/powerpoint/2010/main" val="26837638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110"/>
                                        </p:tgtEl>
                                        <p:attrNameLst>
                                          <p:attrName>style.visibility</p:attrName>
                                        </p:attrNameLst>
                                      </p:cBhvr>
                                      <p:to>
                                        <p:strVal val="visible"/>
                                      </p:to>
                                    </p:set>
                                    <p:animEffect transition="in" filter="box(in)">
                                      <p:cBhvr>
                                        <p:cTn id="7" dur="500"/>
                                        <p:tgtEl>
                                          <p:spTgt spid="4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107"/>
                                        </p:tgtEl>
                                        <p:attrNameLst>
                                          <p:attrName>style.visibility</p:attrName>
                                        </p:attrNameLst>
                                      </p:cBhvr>
                                      <p:to>
                                        <p:strVal val="visible"/>
                                      </p:to>
                                    </p:set>
                                    <p:animEffect transition="in" filter="box(in)">
                                      <p:cBhvr>
                                        <p:cTn id="12" dur="500"/>
                                        <p:tgtEl>
                                          <p:spTgt spid="41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11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1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4121"/>
                                        </p:tgtEl>
                                        <p:attrNameLst>
                                          <p:attrName>style.visibility</p:attrName>
                                        </p:attrNameLst>
                                      </p:cBhvr>
                                      <p:to>
                                        <p:strVal val="visible"/>
                                      </p:to>
                                    </p:set>
                                    <p:anim calcmode="lin" valueType="num">
                                      <p:cBhvr additive="base">
                                        <p:cTn id="25" dur="500" fill="hold"/>
                                        <p:tgtEl>
                                          <p:spTgt spid="4121"/>
                                        </p:tgtEl>
                                        <p:attrNameLst>
                                          <p:attrName>ppt_x</p:attrName>
                                        </p:attrNameLst>
                                      </p:cBhvr>
                                      <p:tavLst>
                                        <p:tav tm="0">
                                          <p:val>
                                            <p:strVal val="#ppt_x"/>
                                          </p:val>
                                        </p:tav>
                                        <p:tav tm="100000">
                                          <p:val>
                                            <p:strVal val="#ppt_x"/>
                                          </p:val>
                                        </p:tav>
                                      </p:tavLst>
                                    </p:anim>
                                    <p:anim calcmode="lin" valueType="num">
                                      <p:cBhvr additive="base">
                                        <p:cTn id="26" dur="500" fill="hold"/>
                                        <p:tgtEl>
                                          <p:spTgt spid="4121"/>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122"/>
                                        </p:tgtEl>
                                        <p:attrNameLst>
                                          <p:attrName>style.visibility</p:attrName>
                                        </p:attrNameLst>
                                      </p:cBhvr>
                                      <p:to>
                                        <p:strVal val="visible"/>
                                      </p:to>
                                    </p:set>
                                    <p:anim calcmode="lin" valueType="num">
                                      <p:cBhvr>
                                        <p:cTn id="31" dur="500" fill="hold"/>
                                        <p:tgtEl>
                                          <p:spTgt spid="4122"/>
                                        </p:tgtEl>
                                        <p:attrNameLst>
                                          <p:attrName>ppt_w</p:attrName>
                                        </p:attrNameLst>
                                      </p:cBhvr>
                                      <p:tavLst>
                                        <p:tav tm="0">
                                          <p:val>
                                            <p:fltVal val="0"/>
                                          </p:val>
                                        </p:tav>
                                        <p:tav tm="100000">
                                          <p:val>
                                            <p:strVal val="#ppt_w"/>
                                          </p:val>
                                        </p:tav>
                                      </p:tavLst>
                                    </p:anim>
                                    <p:anim calcmode="lin" valueType="num">
                                      <p:cBhvr>
                                        <p:cTn id="32" dur="500" fill="hold"/>
                                        <p:tgtEl>
                                          <p:spTgt spid="4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2"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FDD93856-9DAD-48DA-8C98-051A887F12D6}"/>
              </a:ext>
            </a:extLst>
          </p:cNvPr>
          <p:cNvSpPr>
            <a:spLocks noGrp="1" noChangeArrowheads="1"/>
          </p:cNvSpPr>
          <p:nvPr>
            <p:ph type="title"/>
          </p:nvPr>
        </p:nvSpPr>
        <p:spPr>
          <a:xfrm>
            <a:off x="457200" y="504032"/>
            <a:ext cx="8229600" cy="492443"/>
          </a:xfrm>
          <a:solidFill>
            <a:srgbClr val="FFCC00"/>
          </a:solidFill>
          <a:extLst>
            <a:ext uri="{91240B29-F687-4F45-9708-019B960494DF}">
              <a14:hiddenLine xmlns:a14="http://schemas.microsoft.com/office/drawing/2010/main" w="9525" cap="flat" cmpd="sng">
                <a:solidFill>
                  <a:srgbClr val="008080"/>
                </a:solidFill>
                <a:prstDash val="solid"/>
                <a:miter lim="800000"/>
                <a:headEnd/>
                <a:tailEnd/>
              </a14:hiddenLine>
            </a:ext>
          </a:extLst>
        </p:spPr>
        <p:txBody>
          <a:bodyPr lIns="0" tIns="0" rIns="0" bIns="0" anchor="t">
            <a:spAutoFit/>
          </a:bodyPr>
          <a:lstStyle/>
          <a:p>
            <a:pPr eaLnBrk="1" hangingPunct="1"/>
            <a:r>
              <a:rPr lang="fr-FR" altLang="fr-FR" sz="3200" dirty="0">
                <a:solidFill>
                  <a:srgbClr val="183B97"/>
                </a:solidFill>
              </a:rPr>
              <a:t>Situation N°3</a:t>
            </a:r>
          </a:p>
        </p:txBody>
      </p:sp>
      <p:grpSp>
        <p:nvGrpSpPr>
          <p:cNvPr id="4107" name="Group 11">
            <a:extLst>
              <a:ext uri="{FF2B5EF4-FFF2-40B4-BE49-F238E27FC236}">
                <a16:creationId xmlns:a16="http://schemas.microsoft.com/office/drawing/2014/main" id="{3ECA28E5-E54E-473A-8122-7605FB81C343}"/>
              </a:ext>
            </a:extLst>
          </p:cNvPr>
          <p:cNvGrpSpPr>
            <a:grpSpLocks/>
          </p:cNvGrpSpPr>
          <p:nvPr/>
        </p:nvGrpSpPr>
        <p:grpSpPr bwMode="auto">
          <a:xfrm>
            <a:off x="3108325" y="2590800"/>
            <a:ext cx="5438775" cy="2020888"/>
            <a:chOff x="1958" y="1632"/>
            <a:chExt cx="3426" cy="1273"/>
          </a:xfrm>
          <a:solidFill>
            <a:schemeClr val="accent2">
              <a:lumMod val="75000"/>
            </a:schemeClr>
          </a:solidFill>
        </p:grpSpPr>
        <p:sp>
          <p:nvSpPr>
            <p:cNvPr id="3092" name="Oval 12">
              <a:extLst>
                <a:ext uri="{FF2B5EF4-FFF2-40B4-BE49-F238E27FC236}">
                  <a16:creationId xmlns:a16="http://schemas.microsoft.com/office/drawing/2014/main" id="{819F5CF9-2C1A-461F-8DDF-F6EE7FDF81C0}"/>
                </a:ext>
              </a:extLst>
            </p:cNvPr>
            <p:cNvSpPr>
              <a:spLocks noChangeArrowheads="1"/>
            </p:cNvSpPr>
            <p:nvPr/>
          </p:nvSpPr>
          <p:spPr bwMode="auto">
            <a:xfrm>
              <a:off x="1958" y="1632"/>
              <a:ext cx="3426" cy="1273"/>
            </a:xfrm>
            <a:prstGeom prst="ellipse">
              <a:avLst/>
            </a:prstGeom>
            <a:grpFill/>
            <a:ln>
              <a:noFill/>
            </a:ln>
            <a:effectLst/>
            <a:extLst>
              <a:ext uri="{91240B29-F687-4F45-9708-019B960494DF}">
                <a14:hiddenLine xmlns:a14="http://schemas.microsoft.com/office/drawing/2010/main" w="3175">
                  <a:solidFill>
                    <a:srgbClr val="CCE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3" name="Text Box 13">
              <a:extLst>
                <a:ext uri="{FF2B5EF4-FFF2-40B4-BE49-F238E27FC236}">
                  <a16:creationId xmlns:a16="http://schemas.microsoft.com/office/drawing/2014/main" id="{43BE778B-15CE-49C9-A07F-BF22E71D585C}"/>
                </a:ext>
              </a:extLst>
            </p:cNvPr>
            <p:cNvSpPr txBox="1">
              <a:spLocks noChangeArrowheads="1"/>
            </p:cNvSpPr>
            <p:nvPr/>
          </p:nvSpPr>
          <p:spPr bwMode="auto">
            <a:xfrm>
              <a:off x="3792" y="2064"/>
              <a:ext cx="1056" cy="250"/>
            </a:xfrm>
            <a:prstGeom prst="rect">
              <a:avLst/>
            </a:prstGeom>
            <a:grpFill/>
            <a:ln>
              <a:noFill/>
            </a:ln>
            <a:effectLst/>
            <a:extLst>
              <a:ext uri="{91240B29-F687-4F45-9708-019B960494DF}">
                <a14:hiddenLine xmlns:a14="http://schemas.microsoft.com/office/drawing/2010/main" w="12700">
                  <a:solidFill>
                    <a:srgbClr val="CCE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Opérateur</a:t>
              </a:r>
            </a:p>
          </p:txBody>
        </p:sp>
      </p:grpSp>
      <p:grpSp>
        <p:nvGrpSpPr>
          <p:cNvPr id="4110" name="Group 14">
            <a:extLst>
              <a:ext uri="{FF2B5EF4-FFF2-40B4-BE49-F238E27FC236}">
                <a16:creationId xmlns:a16="http://schemas.microsoft.com/office/drawing/2014/main" id="{59C16C47-53B2-4F16-964F-6B1746FCC1C7}"/>
              </a:ext>
            </a:extLst>
          </p:cNvPr>
          <p:cNvGrpSpPr>
            <a:grpSpLocks/>
          </p:cNvGrpSpPr>
          <p:nvPr/>
        </p:nvGrpSpPr>
        <p:grpSpPr bwMode="auto">
          <a:xfrm>
            <a:off x="228600" y="2590800"/>
            <a:ext cx="5440363" cy="2020888"/>
            <a:chOff x="144" y="1632"/>
            <a:chExt cx="3427" cy="1273"/>
          </a:xfrm>
        </p:grpSpPr>
        <p:sp>
          <p:nvSpPr>
            <p:cNvPr id="3090" name="Oval 15">
              <a:extLst>
                <a:ext uri="{FF2B5EF4-FFF2-40B4-BE49-F238E27FC236}">
                  <a16:creationId xmlns:a16="http://schemas.microsoft.com/office/drawing/2014/main" id="{C83FDEBE-CC8A-4676-9DC3-6EA33079A9C4}"/>
                </a:ext>
              </a:extLst>
            </p:cNvPr>
            <p:cNvSpPr>
              <a:spLocks noChangeArrowheads="1"/>
            </p:cNvSpPr>
            <p:nvPr/>
          </p:nvSpPr>
          <p:spPr bwMode="auto">
            <a:xfrm>
              <a:off x="144" y="1632"/>
              <a:ext cx="3427" cy="1273"/>
            </a:xfrm>
            <a:prstGeom prst="ellipse">
              <a:avLst/>
            </a:prstGeom>
            <a:solidFill>
              <a:srgbClr val="FFF0D9">
                <a:alpha val="50195"/>
              </a:srgbClr>
            </a:solidFill>
            <a:ln w="31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solidFill>
                  <a:schemeClr val="tx2"/>
                </a:solidFill>
              </a:endParaRPr>
            </a:p>
          </p:txBody>
        </p:sp>
        <p:sp>
          <p:nvSpPr>
            <p:cNvPr id="3091" name="Text Box 16">
              <a:extLst>
                <a:ext uri="{FF2B5EF4-FFF2-40B4-BE49-F238E27FC236}">
                  <a16:creationId xmlns:a16="http://schemas.microsoft.com/office/drawing/2014/main" id="{B1A1C791-A1AC-4290-8D60-2CFBE64CBA69}"/>
                </a:ext>
              </a:extLst>
            </p:cNvPr>
            <p:cNvSpPr txBox="1">
              <a:spLocks noChangeArrowheads="1"/>
            </p:cNvSpPr>
            <p:nvPr/>
          </p:nvSpPr>
          <p:spPr bwMode="auto">
            <a:xfrm>
              <a:off x="480" y="2016"/>
              <a:ext cx="1344" cy="446"/>
            </a:xfrm>
            <a:prstGeom prst="rect">
              <a:avLst/>
            </a:prstGeom>
            <a:noFill/>
            <a:ln w="12700">
              <a:no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Fil qui traine sur le sol</a:t>
              </a:r>
            </a:p>
          </p:txBody>
        </p:sp>
      </p:grpSp>
      <p:grpSp>
        <p:nvGrpSpPr>
          <p:cNvPr id="4113" name="Group 17">
            <a:extLst>
              <a:ext uri="{FF2B5EF4-FFF2-40B4-BE49-F238E27FC236}">
                <a16:creationId xmlns:a16="http://schemas.microsoft.com/office/drawing/2014/main" id="{3103735E-14C3-4994-ADA7-48EF53CDB2DD}"/>
              </a:ext>
            </a:extLst>
          </p:cNvPr>
          <p:cNvGrpSpPr>
            <a:grpSpLocks/>
          </p:cNvGrpSpPr>
          <p:nvPr/>
        </p:nvGrpSpPr>
        <p:grpSpPr bwMode="auto">
          <a:xfrm>
            <a:off x="304800" y="1295400"/>
            <a:ext cx="5362575" cy="3200400"/>
            <a:chOff x="192" y="816"/>
            <a:chExt cx="3378" cy="2016"/>
          </a:xfrm>
        </p:grpSpPr>
        <p:sp>
          <p:nvSpPr>
            <p:cNvPr id="3087" name="Freeform 18">
              <a:extLst>
                <a:ext uri="{FF2B5EF4-FFF2-40B4-BE49-F238E27FC236}">
                  <a16:creationId xmlns:a16="http://schemas.microsoft.com/office/drawing/2014/main" id="{357E410B-08F9-4847-B2A1-30A610A086E7}"/>
                </a:ext>
              </a:extLst>
            </p:cNvPr>
            <p:cNvSpPr>
              <a:spLocks/>
            </p:cNvSpPr>
            <p:nvPr/>
          </p:nvSpPr>
          <p:spPr bwMode="auto">
            <a:xfrm>
              <a:off x="1956" y="1728"/>
              <a:ext cx="1614" cy="1104"/>
            </a:xfrm>
            <a:custGeom>
              <a:avLst/>
              <a:gdLst>
                <a:gd name="T0" fmla="*/ 876 w 1614"/>
                <a:gd name="T1" fmla="*/ 0 h 1104"/>
                <a:gd name="T2" fmla="*/ 1044 w 1614"/>
                <a:gd name="T3" fmla="*/ 60 h 1104"/>
                <a:gd name="T4" fmla="*/ 1260 w 1614"/>
                <a:gd name="T5" fmla="*/ 144 h 1104"/>
                <a:gd name="T6" fmla="*/ 1440 w 1614"/>
                <a:gd name="T7" fmla="*/ 252 h 1104"/>
                <a:gd name="T8" fmla="*/ 1548 w 1614"/>
                <a:gd name="T9" fmla="*/ 366 h 1104"/>
                <a:gd name="T10" fmla="*/ 1614 w 1614"/>
                <a:gd name="T11" fmla="*/ 480 h 1104"/>
                <a:gd name="T12" fmla="*/ 1608 w 1614"/>
                <a:gd name="T13" fmla="*/ 564 h 1104"/>
                <a:gd name="T14" fmla="*/ 1584 w 1614"/>
                <a:gd name="T15" fmla="*/ 654 h 1104"/>
                <a:gd name="T16" fmla="*/ 1494 w 1614"/>
                <a:gd name="T17" fmla="*/ 792 h 1104"/>
                <a:gd name="T18" fmla="*/ 1332 w 1614"/>
                <a:gd name="T19" fmla="*/ 900 h 1104"/>
                <a:gd name="T20" fmla="*/ 1116 w 1614"/>
                <a:gd name="T21" fmla="*/ 1008 h 1104"/>
                <a:gd name="T22" fmla="*/ 780 w 1614"/>
                <a:gd name="T23" fmla="*/ 1104 h 1104"/>
                <a:gd name="T24" fmla="*/ 298 w 1614"/>
                <a:gd name="T25" fmla="*/ 914 h 1104"/>
                <a:gd name="T26" fmla="*/ 60 w 1614"/>
                <a:gd name="T27" fmla="*/ 720 h 1104"/>
                <a:gd name="T28" fmla="*/ 0 w 1614"/>
                <a:gd name="T29" fmla="*/ 564 h 1104"/>
                <a:gd name="T30" fmla="*/ 30 w 1614"/>
                <a:gd name="T31" fmla="*/ 402 h 1104"/>
                <a:gd name="T32" fmla="*/ 174 w 1614"/>
                <a:gd name="T33" fmla="*/ 246 h 1104"/>
                <a:gd name="T34" fmla="*/ 492 w 1614"/>
                <a:gd name="T35" fmla="*/ 96 h 1104"/>
                <a:gd name="T36" fmla="*/ 732 w 1614"/>
                <a:gd name="T37" fmla="*/ 0 h 1104"/>
                <a:gd name="T38" fmla="*/ 876 w 1614"/>
                <a:gd name="T39" fmla="*/ 0 h 110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614" h="1104">
                  <a:moveTo>
                    <a:pt x="876" y="0"/>
                  </a:moveTo>
                  <a:lnTo>
                    <a:pt x="1044" y="60"/>
                  </a:lnTo>
                  <a:lnTo>
                    <a:pt x="1260" y="144"/>
                  </a:lnTo>
                  <a:lnTo>
                    <a:pt x="1440" y="252"/>
                  </a:lnTo>
                  <a:lnTo>
                    <a:pt x="1548" y="366"/>
                  </a:lnTo>
                  <a:lnTo>
                    <a:pt x="1614" y="480"/>
                  </a:lnTo>
                  <a:lnTo>
                    <a:pt x="1608" y="564"/>
                  </a:lnTo>
                  <a:lnTo>
                    <a:pt x="1584" y="654"/>
                  </a:lnTo>
                  <a:lnTo>
                    <a:pt x="1494" y="792"/>
                  </a:lnTo>
                  <a:lnTo>
                    <a:pt x="1332" y="900"/>
                  </a:lnTo>
                  <a:lnTo>
                    <a:pt x="1116" y="1008"/>
                  </a:lnTo>
                  <a:lnTo>
                    <a:pt x="780" y="1104"/>
                  </a:lnTo>
                  <a:lnTo>
                    <a:pt x="298" y="914"/>
                  </a:lnTo>
                  <a:lnTo>
                    <a:pt x="60" y="720"/>
                  </a:lnTo>
                  <a:lnTo>
                    <a:pt x="0" y="564"/>
                  </a:lnTo>
                  <a:lnTo>
                    <a:pt x="30" y="402"/>
                  </a:lnTo>
                  <a:lnTo>
                    <a:pt x="174" y="246"/>
                  </a:lnTo>
                  <a:lnTo>
                    <a:pt x="492" y="96"/>
                  </a:lnTo>
                  <a:lnTo>
                    <a:pt x="732" y="0"/>
                  </a:lnTo>
                  <a:lnTo>
                    <a:pt x="876" y="0"/>
                  </a:lnTo>
                  <a:close/>
                </a:path>
              </a:pathLst>
            </a:custGeom>
            <a:solidFill>
              <a:srgbClr val="FF3300">
                <a:alpha val="50195"/>
              </a:srgbClr>
            </a:solidFill>
            <a:ln>
              <a:noFill/>
            </a:ln>
            <a:effectLst/>
            <a:extLst>
              <a:ext uri="{91240B29-F687-4F45-9708-019B960494DF}">
                <a14:hiddenLine xmlns:a14="http://schemas.microsoft.com/office/drawing/2010/main" w="38100" cap="flat" cmpd="sng">
                  <a:solidFill>
                    <a:schemeClr val="hlink"/>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fr-FR">
                <a:solidFill>
                  <a:schemeClr val="tx2"/>
                </a:solidFill>
              </a:endParaRPr>
            </a:p>
          </p:txBody>
        </p:sp>
        <p:sp>
          <p:nvSpPr>
            <p:cNvPr id="3088" name="Text Box 19">
              <a:extLst>
                <a:ext uri="{FF2B5EF4-FFF2-40B4-BE49-F238E27FC236}">
                  <a16:creationId xmlns:a16="http://schemas.microsoft.com/office/drawing/2014/main" id="{522A75DD-8728-4081-AC8F-3875E712B19D}"/>
                </a:ext>
              </a:extLst>
            </p:cNvPr>
            <p:cNvSpPr txBox="1">
              <a:spLocks noChangeArrowheads="1"/>
            </p:cNvSpPr>
            <p:nvPr/>
          </p:nvSpPr>
          <p:spPr bwMode="auto">
            <a:xfrm flipH="1">
              <a:off x="192" y="816"/>
              <a:ext cx="1584" cy="620"/>
            </a:xfrm>
            <a:prstGeom prst="rect">
              <a:avLst/>
            </a:prstGeom>
            <a:solidFill>
              <a:srgbClr val="FFCC00"/>
            </a:solidFill>
            <a:ln>
              <a:noFill/>
            </a:ln>
            <a:effectLst/>
            <a:extLst>
              <a:ext uri="{91240B29-F687-4F45-9708-019B960494DF}">
                <a14:hiddenLine xmlns:a14="http://schemas.microsoft.com/office/drawing/2010/main" w="381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chemeClr val="tx2"/>
                  </a:solidFill>
                  <a:latin typeface="Verdana" panose="020B0604030504040204" pitchFamily="34" charset="0"/>
                </a:rPr>
                <a:t>Se précipiter pour répondre au téléphone</a:t>
              </a:r>
            </a:p>
          </p:txBody>
        </p:sp>
        <p:sp>
          <p:nvSpPr>
            <p:cNvPr id="3089" name="Line 20">
              <a:extLst>
                <a:ext uri="{FF2B5EF4-FFF2-40B4-BE49-F238E27FC236}">
                  <a16:creationId xmlns:a16="http://schemas.microsoft.com/office/drawing/2014/main" id="{DCA38D91-B8E9-42C9-9CF2-4730C49D7C04}"/>
                </a:ext>
              </a:extLst>
            </p:cNvPr>
            <p:cNvSpPr>
              <a:spLocks noChangeShapeType="1"/>
            </p:cNvSpPr>
            <p:nvPr/>
          </p:nvSpPr>
          <p:spPr bwMode="auto">
            <a:xfrm flipH="1" flipV="1">
              <a:off x="1728" y="1392"/>
              <a:ext cx="768" cy="576"/>
            </a:xfrm>
            <a:prstGeom prst="line">
              <a:avLst/>
            </a:prstGeom>
            <a:noFill/>
            <a:ln w="38100">
              <a:solidFill>
                <a:srgbClr val="FFB900"/>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solidFill>
                  <a:schemeClr val="tx2"/>
                </a:solidFill>
              </a:endParaRPr>
            </a:p>
          </p:txBody>
        </p:sp>
      </p:grpSp>
      <p:grpSp>
        <p:nvGrpSpPr>
          <p:cNvPr id="4117" name="Group 21">
            <a:extLst>
              <a:ext uri="{FF2B5EF4-FFF2-40B4-BE49-F238E27FC236}">
                <a16:creationId xmlns:a16="http://schemas.microsoft.com/office/drawing/2014/main" id="{558F073F-138A-4DD3-A45B-95D324CD6D4E}"/>
              </a:ext>
            </a:extLst>
          </p:cNvPr>
          <p:cNvGrpSpPr>
            <a:grpSpLocks/>
          </p:cNvGrpSpPr>
          <p:nvPr/>
        </p:nvGrpSpPr>
        <p:grpSpPr bwMode="auto">
          <a:xfrm>
            <a:off x="4114800" y="1295400"/>
            <a:ext cx="4503738" cy="2514600"/>
            <a:chOff x="2592" y="816"/>
            <a:chExt cx="2837" cy="1584"/>
          </a:xfrm>
          <a:solidFill>
            <a:srgbClr val="FF0000"/>
          </a:solidFill>
        </p:grpSpPr>
        <p:sp>
          <p:nvSpPr>
            <p:cNvPr id="3084" name="AutoShape 22">
              <a:extLst>
                <a:ext uri="{FF2B5EF4-FFF2-40B4-BE49-F238E27FC236}">
                  <a16:creationId xmlns:a16="http://schemas.microsoft.com/office/drawing/2014/main" id="{305BE076-BF37-483C-A36C-6032A038F468}"/>
                </a:ext>
              </a:extLst>
            </p:cNvPr>
            <p:cNvSpPr>
              <a:spLocks noChangeArrowheads="1"/>
            </p:cNvSpPr>
            <p:nvPr/>
          </p:nvSpPr>
          <p:spPr bwMode="auto">
            <a:xfrm>
              <a:off x="2592" y="2016"/>
              <a:ext cx="576" cy="384"/>
            </a:xfrm>
            <a:prstGeom prst="irregularSeal1">
              <a:avLst/>
            </a:prstGeom>
            <a:grpFill/>
            <a:ln w="12700">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3085" name="Text Box 23">
              <a:extLst>
                <a:ext uri="{FF2B5EF4-FFF2-40B4-BE49-F238E27FC236}">
                  <a16:creationId xmlns:a16="http://schemas.microsoft.com/office/drawing/2014/main" id="{C295A64C-5F57-4615-862E-300C95C94D49}"/>
                </a:ext>
              </a:extLst>
            </p:cNvPr>
            <p:cNvSpPr txBox="1">
              <a:spLocks noChangeArrowheads="1"/>
            </p:cNvSpPr>
            <p:nvPr/>
          </p:nvSpPr>
          <p:spPr bwMode="auto">
            <a:xfrm>
              <a:off x="3792" y="816"/>
              <a:ext cx="1637" cy="620"/>
            </a:xfrm>
            <a:prstGeom prst="rect">
              <a:avLst/>
            </a:prstGeom>
            <a:grpFill/>
            <a:ln>
              <a:noFill/>
            </a:ln>
            <a:effectLst/>
            <a:extLst>
              <a:ext uri="{91240B29-F687-4F45-9708-019B960494DF}">
                <a14:hiddenLine xmlns:a14="http://schemas.microsoft.com/office/drawing/2010/main" w="317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Se prendre les pieds dans le fil</a:t>
              </a:r>
            </a:p>
          </p:txBody>
        </p:sp>
        <p:sp>
          <p:nvSpPr>
            <p:cNvPr id="3086" name="Line 24">
              <a:extLst>
                <a:ext uri="{FF2B5EF4-FFF2-40B4-BE49-F238E27FC236}">
                  <a16:creationId xmlns:a16="http://schemas.microsoft.com/office/drawing/2014/main" id="{5090C88B-263C-4B82-82F7-D6E59B7B8B32}"/>
                </a:ext>
              </a:extLst>
            </p:cNvPr>
            <p:cNvSpPr>
              <a:spLocks noChangeShapeType="1"/>
            </p:cNvSpPr>
            <p:nvPr/>
          </p:nvSpPr>
          <p:spPr bwMode="auto">
            <a:xfrm flipV="1">
              <a:off x="3024" y="1392"/>
              <a:ext cx="816" cy="768"/>
            </a:xfrm>
            <a:prstGeom prst="line">
              <a:avLst/>
            </a:prstGeom>
            <a:grpFill/>
            <a:ln w="57150">
              <a:solidFill>
                <a:srgbClr val="FF99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4121" name="AutoShape 25">
            <a:extLst>
              <a:ext uri="{FF2B5EF4-FFF2-40B4-BE49-F238E27FC236}">
                <a16:creationId xmlns:a16="http://schemas.microsoft.com/office/drawing/2014/main" id="{6C3C06E6-66A1-460B-A9A3-14800887FD1F}"/>
              </a:ext>
            </a:extLst>
          </p:cNvPr>
          <p:cNvSpPr>
            <a:spLocks noChangeArrowheads="1"/>
          </p:cNvSpPr>
          <p:nvPr/>
        </p:nvSpPr>
        <p:spPr bwMode="auto">
          <a:xfrm rot="5783349">
            <a:off x="3672681" y="4556919"/>
            <a:ext cx="1328738" cy="292100"/>
          </a:xfrm>
          <a:custGeom>
            <a:avLst/>
            <a:gdLst>
              <a:gd name="T0" fmla="*/ 996554 w 21600"/>
              <a:gd name="T1" fmla="*/ 0 h 21600"/>
              <a:gd name="T2" fmla="*/ 0 w 21600"/>
              <a:gd name="T3" fmla="*/ 146050 h 21600"/>
              <a:gd name="T4" fmla="*/ 996554 w 21600"/>
              <a:gd name="T5" fmla="*/ 292100 h 21600"/>
              <a:gd name="T6" fmla="*/ 1328738 w 21600"/>
              <a:gd name="T7" fmla="*/ 1460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3300"/>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122" name="AutoShape 26">
            <a:extLst>
              <a:ext uri="{FF2B5EF4-FFF2-40B4-BE49-F238E27FC236}">
                <a16:creationId xmlns:a16="http://schemas.microsoft.com/office/drawing/2014/main" id="{EA8C15A7-19F3-4BBC-A774-7D9E855C7B27}"/>
              </a:ext>
            </a:extLst>
          </p:cNvPr>
          <p:cNvSpPr>
            <a:spLocks noChangeArrowheads="1"/>
          </p:cNvSpPr>
          <p:nvPr/>
        </p:nvSpPr>
        <p:spPr bwMode="auto">
          <a:xfrm>
            <a:off x="2667000" y="5334000"/>
            <a:ext cx="3352800" cy="914400"/>
          </a:xfrm>
          <a:prstGeom prst="star16">
            <a:avLst>
              <a:gd name="adj" fmla="val 37500"/>
            </a:avLst>
          </a:prstGeom>
          <a:gradFill rotWithShape="0">
            <a:gsLst>
              <a:gs pos="0">
                <a:schemeClr val="hlink"/>
              </a:gs>
              <a:gs pos="100000">
                <a:srgbClr val="FF3300"/>
              </a:gs>
            </a:gsLst>
            <a:path path="shape">
              <a:fillToRect l="50000" t="50000" r="50000" b="50000"/>
            </a:path>
          </a:gra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nchorCtr="1"/>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spcBef>
                <a:spcPct val="50000"/>
              </a:spcBef>
            </a:pPr>
            <a:r>
              <a:rPr lang="fr-FR" altLang="fr-FR" sz="2000" b="1" dirty="0">
                <a:solidFill>
                  <a:srgbClr val="FEFEEA"/>
                </a:solidFill>
                <a:latin typeface="Verdana" panose="020B0604030504040204" pitchFamily="34" charset="0"/>
              </a:rPr>
              <a:t>Contusions, hématomes, fractures</a:t>
            </a:r>
          </a:p>
        </p:txBody>
      </p:sp>
    </p:spTree>
    <p:custDataLst>
      <p:tags r:id="rId1"/>
    </p:custDataLst>
    <p:extLst>
      <p:ext uri="{BB962C8B-B14F-4D97-AF65-F5344CB8AC3E}">
        <p14:creationId xmlns:p14="http://schemas.microsoft.com/office/powerpoint/2010/main" val="8012595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110"/>
                                        </p:tgtEl>
                                        <p:attrNameLst>
                                          <p:attrName>style.visibility</p:attrName>
                                        </p:attrNameLst>
                                      </p:cBhvr>
                                      <p:to>
                                        <p:strVal val="visible"/>
                                      </p:to>
                                    </p:set>
                                    <p:animEffect transition="in" filter="box(in)">
                                      <p:cBhvr>
                                        <p:cTn id="7" dur="500"/>
                                        <p:tgtEl>
                                          <p:spTgt spid="4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4107"/>
                                        </p:tgtEl>
                                        <p:attrNameLst>
                                          <p:attrName>style.visibility</p:attrName>
                                        </p:attrNameLst>
                                      </p:cBhvr>
                                      <p:to>
                                        <p:strVal val="visible"/>
                                      </p:to>
                                    </p:set>
                                    <p:animEffect transition="in" filter="box(in)">
                                      <p:cBhvr>
                                        <p:cTn id="12" dur="500"/>
                                        <p:tgtEl>
                                          <p:spTgt spid="410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11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499"/>
                                          </p:stCondLst>
                                        </p:cTn>
                                        <p:tgtEl>
                                          <p:spTgt spid="411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4121"/>
                                        </p:tgtEl>
                                        <p:attrNameLst>
                                          <p:attrName>style.visibility</p:attrName>
                                        </p:attrNameLst>
                                      </p:cBhvr>
                                      <p:to>
                                        <p:strVal val="visible"/>
                                      </p:to>
                                    </p:set>
                                    <p:anim calcmode="lin" valueType="num">
                                      <p:cBhvr additive="base">
                                        <p:cTn id="25" dur="500" fill="hold"/>
                                        <p:tgtEl>
                                          <p:spTgt spid="4121"/>
                                        </p:tgtEl>
                                        <p:attrNameLst>
                                          <p:attrName>ppt_x</p:attrName>
                                        </p:attrNameLst>
                                      </p:cBhvr>
                                      <p:tavLst>
                                        <p:tav tm="0">
                                          <p:val>
                                            <p:strVal val="#ppt_x"/>
                                          </p:val>
                                        </p:tav>
                                        <p:tav tm="100000">
                                          <p:val>
                                            <p:strVal val="#ppt_x"/>
                                          </p:val>
                                        </p:tav>
                                      </p:tavLst>
                                    </p:anim>
                                    <p:anim calcmode="lin" valueType="num">
                                      <p:cBhvr additive="base">
                                        <p:cTn id="26" dur="500" fill="hold"/>
                                        <p:tgtEl>
                                          <p:spTgt spid="4121"/>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4122"/>
                                        </p:tgtEl>
                                        <p:attrNameLst>
                                          <p:attrName>style.visibility</p:attrName>
                                        </p:attrNameLst>
                                      </p:cBhvr>
                                      <p:to>
                                        <p:strVal val="visible"/>
                                      </p:to>
                                    </p:set>
                                    <p:anim calcmode="lin" valueType="num">
                                      <p:cBhvr>
                                        <p:cTn id="31" dur="500" fill="hold"/>
                                        <p:tgtEl>
                                          <p:spTgt spid="4122"/>
                                        </p:tgtEl>
                                        <p:attrNameLst>
                                          <p:attrName>ppt_w</p:attrName>
                                        </p:attrNameLst>
                                      </p:cBhvr>
                                      <p:tavLst>
                                        <p:tav tm="0">
                                          <p:val>
                                            <p:fltVal val="0"/>
                                          </p:val>
                                        </p:tav>
                                        <p:tav tm="100000">
                                          <p:val>
                                            <p:strVal val="#ppt_w"/>
                                          </p:val>
                                        </p:tav>
                                      </p:tavLst>
                                    </p:anim>
                                    <p:anim calcmode="lin" valueType="num">
                                      <p:cBhvr>
                                        <p:cTn id="32" dur="500" fill="hold"/>
                                        <p:tgtEl>
                                          <p:spTgt spid="412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2" grpId="0" animBg="1"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375</Words>
  <Application>Microsoft Office PowerPoint</Application>
  <PresentationFormat>Affichage à l'écran (4:3)</PresentationFormat>
  <Paragraphs>99</Paragraphs>
  <Slides>20</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20</vt:i4>
      </vt:variant>
    </vt:vector>
  </HeadingPairs>
  <TitlesOfParts>
    <vt:vector size="29" baseType="lpstr">
      <vt:lpstr>Arial</vt:lpstr>
      <vt:lpstr>Arial Narrow</vt:lpstr>
      <vt:lpstr>Calibri</vt:lpstr>
      <vt:lpstr>Calibri Light</vt:lpstr>
      <vt:lpstr>Lucida Handwriting</vt:lpstr>
      <vt:lpstr>Times New Roman</vt:lpstr>
      <vt:lpstr>Verdana</vt:lpstr>
      <vt:lpstr>Wingdings</vt:lpstr>
      <vt:lpstr>Thème Office</vt:lpstr>
      <vt:lpstr>Présentation PowerPoint</vt:lpstr>
      <vt:lpstr>Définitions norme EN1050</vt:lpstr>
      <vt:lpstr>processus d'apparition d'un dommage</vt:lpstr>
      <vt:lpstr>Situations de travail</vt:lpstr>
      <vt:lpstr>Situations de travail</vt:lpstr>
      <vt:lpstr>Situations de travail</vt:lpstr>
      <vt:lpstr>Situation N°1</vt:lpstr>
      <vt:lpstr>Situation N°2</vt:lpstr>
      <vt:lpstr>Situation N°3</vt:lpstr>
      <vt:lpstr>Situation N°4</vt:lpstr>
      <vt:lpstr>ESTIMATION DU RISQUE</vt:lpstr>
      <vt:lpstr>ESTIMATION DU RISQUE</vt:lpstr>
      <vt:lpstr>ESTIMATION DU RISQUE</vt:lpstr>
      <vt:lpstr>EVALUATION DU RISQUE</vt:lpstr>
      <vt:lpstr>EVALUATION DU RISQUE</vt:lpstr>
      <vt:lpstr>EVALUATION DU RISQUE</vt:lpstr>
      <vt:lpstr>LES NIVEAUX DE PREVENTION</vt:lpstr>
      <vt:lpstr>LES NIVEAUX DE PREVENTION</vt:lpstr>
      <vt:lpstr>Présentation PowerPoint</vt:lpstr>
      <vt:lpstr>DEMARCHE DE MAITRISE DES RISQUES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François.</dc:creator>
  <cp:lastModifiedBy>Cousin Hub</cp:lastModifiedBy>
  <cp:revision>438</cp:revision>
  <dcterms:created xsi:type="dcterms:W3CDTF">1998-01-10T13:06:46Z</dcterms:created>
  <dcterms:modified xsi:type="dcterms:W3CDTF">2019-05-01T06:42:38Z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CF8AC031-2E6E-4C55-80CB-FD023E18DBB4</vt:lpwstr>
  </property>
  <property fmtid="{D5CDD505-2E9C-101B-9397-08002B2CF9AE}" pid="3" name="ArticulatePath">
    <vt:lpwstr>05 - Analyse d'une situation de travail à partir des dangers - new2018</vt:lpwstr>
  </property>
</Properties>
</file>